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88" r:id="rId2"/>
    <p:sldId id="261" r:id="rId3"/>
    <p:sldId id="324" r:id="rId4"/>
    <p:sldId id="320" r:id="rId5"/>
    <p:sldId id="287" r:id="rId6"/>
    <p:sldId id="270" r:id="rId7"/>
    <p:sldId id="294" r:id="rId8"/>
    <p:sldId id="321" r:id="rId9"/>
    <p:sldId id="317" r:id="rId10"/>
    <p:sldId id="318" r:id="rId11"/>
    <p:sldId id="354" r:id="rId12"/>
    <p:sldId id="306" r:id="rId13"/>
    <p:sldId id="268" r:id="rId14"/>
    <p:sldId id="310" r:id="rId15"/>
    <p:sldId id="316" r:id="rId16"/>
    <p:sldId id="300" r:id="rId17"/>
    <p:sldId id="311" r:id="rId18"/>
    <p:sldId id="312" r:id="rId19"/>
    <p:sldId id="349" r:id="rId20"/>
    <p:sldId id="305" r:id="rId21"/>
    <p:sldId id="309" r:id="rId22"/>
    <p:sldId id="314" r:id="rId23"/>
    <p:sldId id="315" r:id="rId24"/>
    <p:sldId id="347" r:id="rId25"/>
    <p:sldId id="346" r:id="rId26"/>
    <p:sldId id="348" r:id="rId27"/>
    <p:sldId id="325" r:id="rId28"/>
    <p:sldId id="326" r:id="rId29"/>
    <p:sldId id="295" r:id="rId30"/>
    <p:sldId id="345" r:id="rId31"/>
    <p:sldId id="327" r:id="rId32"/>
    <p:sldId id="328" r:id="rId33"/>
    <p:sldId id="336" r:id="rId34"/>
    <p:sldId id="342" r:id="rId35"/>
    <p:sldId id="335" r:id="rId36"/>
    <p:sldId id="340" r:id="rId37"/>
    <p:sldId id="333" r:id="rId38"/>
    <p:sldId id="341" r:id="rId39"/>
    <p:sldId id="337" r:id="rId40"/>
    <p:sldId id="296" r:id="rId41"/>
    <p:sldId id="338" r:id="rId42"/>
    <p:sldId id="343" r:id="rId43"/>
    <p:sldId id="339" r:id="rId44"/>
    <p:sldId id="344" r:id="rId45"/>
    <p:sldId id="353" r:id="rId46"/>
    <p:sldId id="350" r:id="rId47"/>
    <p:sldId id="351" r:id="rId48"/>
    <p:sldId id="352" r:id="rId49"/>
    <p:sldId id="355"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標題" id="{4C744E80-E484-4F7B-97BC-C8B9C53C47F6}">
          <p14:sldIdLst>
            <p14:sldId id="288"/>
          </p14:sldIdLst>
        </p14:section>
        <p14:section name="目錄" id="{05D7DF5D-AD92-44BE-839E-CC2FE8BEDA42}">
          <p14:sldIdLst>
            <p14:sldId id="261"/>
          </p14:sldIdLst>
        </p14:section>
        <p14:section name="1、摘要" id="{6D039F34-D74F-4CF5-B3A9-DF376F0A6CCA}">
          <p14:sldIdLst>
            <p14:sldId id="324"/>
            <p14:sldId id="320"/>
          </p14:sldIdLst>
        </p14:section>
        <p14:section name="2、研究動機與目的" id="{01D65F21-3F32-4404-9340-CF8FE678A93C}">
          <p14:sldIdLst>
            <p14:sldId id="287"/>
            <p14:sldId id="270"/>
            <p14:sldId id="294"/>
          </p14:sldIdLst>
        </p14:section>
        <p14:section name="3、研究方法與進行步驟(最重要)" id="{E6BCD979-B6EC-481D-A36C-6658EF67DEC7}">
          <p14:sldIdLst>
            <p14:sldId id="321"/>
            <p14:sldId id="317"/>
            <p14:sldId id="318"/>
            <p14:sldId id="354"/>
            <p14:sldId id="306"/>
            <p14:sldId id="268"/>
            <p14:sldId id="310"/>
            <p14:sldId id="316"/>
            <p14:sldId id="300"/>
            <p14:sldId id="311"/>
            <p14:sldId id="312"/>
            <p14:sldId id="349"/>
            <p14:sldId id="305"/>
            <p14:sldId id="309"/>
            <p14:sldId id="314"/>
            <p14:sldId id="315"/>
            <p14:sldId id="347"/>
            <p14:sldId id="346"/>
            <p14:sldId id="348"/>
          </p14:sldIdLst>
        </p14:section>
        <p14:section name="4、執行進度(甘特圖)" id="{004BFB0D-8E4E-4FC0-BE91-76D2B0A65E0B}">
          <p14:sldIdLst>
            <p14:sldId id="325"/>
            <p14:sldId id="326"/>
          </p14:sldIdLst>
        </p14:section>
        <p14:section name="5、需求分析" id="{C1B68D19-55E2-474F-A41F-F7F9FFC8C353}">
          <p14:sldIdLst>
            <p14:sldId id="295"/>
            <p14:sldId id="345"/>
          </p14:sldIdLst>
        </p14:section>
        <p14:section name="6、組員工作分配" id="{A11A5E84-1EB7-4331-B59E-DCAA68091793}">
          <p14:sldIdLst>
            <p14:sldId id="327"/>
            <p14:sldId id="328"/>
          </p14:sldIdLst>
        </p14:section>
        <p14:section name="7、系統特色" id="{04F99FAA-8E43-4596-ABA9-7BE8D71E70A5}">
          <p14:sldIdLst>
            <p14:sldId id="336"/>
            <p14:sldId id="342"/>
          </p14:sldIdLst>
        </p14:section>
        <p14:section name="8、可解決哪些問題" id="{45DCDE4B-F690-4DCC-AD14-96974CD36849}">
          <p14:sldIdLst>
            <p14:sldId id="335"/>
            <p14:sldId id="340"/>
          </p14:sldIdLst>
        </p14:section>
        <p14:section name="9、系統使用對象" id="{F8305DAD-B0D5-461B-A1D7-51114C388BFB}">
          <p14:sldIdLst>
            <p14:sldId id="333"/>
            <p14:sldId id="341"/>
          </p14:sldIdLst>
        </p14:section>
        <p14:section name="10、系統環境與工具" id="{9572D9BF-D7FA-40F5-8336-09DEC118B96F}">
          <p14:sldIdLst>
            <p14:sldId id="337"/>
            <p14:sldId id="296"/>
          </p14:sldIdLst>
        </p14:section>
        <p14:section name="11、應用情境" id="{1305B740-EDF2-45C6-B0FA-3397EBCBFE76}">
          <p14:sldIdLst>
            <p14:sldId id="338"/>
            <p14:sldId id="343"/>
          </p14:sldIdLst>
        </p14:section>
        <p14:section name="12、結語" id="{B1C8F815-F8FD-44FC-A36A-53105928685E}">
          <p14:sldIdLst>
            <p14:sldId id="339"/>
            <p14:sldId id="344"/>
            <p14:sldId id="353"/>
            <p14:sldId id="350"/>
            <p14:sldId id="351"/>
            <p14:sldId id="352"/>
            <p14:sldId id="3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D99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2" autoAdjust="0"/>
    <p:restoredTop sz="82670" autoAdjust="0"/>
  </p:normalViewPr>
  <p:slideViewPr>
    <p:cSldViewPr snapToGrid="0">
      <p:cViewPr varScale="1">
        <p:scale>
          <a:sx n="94" d="100"/>
          <a:sy n="94" d="100"/>
        </p:scale>
        <p:origin x="114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2"/>
                </a:solidFill>
                <a:latin typeface="標楷體" panose="03000509000000000000" pitchFamily="65" charset="-120"/>
                <a:ea typeface="標楷體" panose="03000509000000000000" pitchFamily="65" charset="-120"/>
                <a:cs typeface="+mn-cs"/>
              </a:defRPr>
            </a:pPr>
            <a:r>
              <a:rPr lang="en-US" dirty="0"/>
              <a:t>APTOS</a:t>
            </a:r>
            <a:r>
              <a:rPr lang="zh-TW" dirty="0"/>
              <a:t>資料來源</a:t>
            </a:r>
            <a:r>
              <a:rPr lang="en-US" dirty="0"/>
              <a:t>(</a:t>
            </a:r>
            <a:r>
              <a:rPr lang="zh-TW" dirty="0"/>
              <a:t>共</a:t>
            </a:r>
            <a:r>
              <a:rPr lang="en-US" dirty="0"/>
              <a:t>3662</a:t>
            </a:r>
            <a:r>
              <a:rPr lang="zh-TW" dirty="0"/>
              <a:t>張</a:t>
            </a:r>
            <a:r>
              <a:rPr lang="en-US" dirty="0"/>
              <a:t>)</a:t>
            </a:r>
            <a:endParaRPr lang="zh-TW" dirty="0"/>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標楷體" panose="03000509000000000000" pitchFamily="65" charset="-120"/>
              <a:ea typeface="標楷體" panose="03000509000000000000" pitchFamily="65" charset="-120"/>
              <a:cs typeface="+mn-cs"/>
            </a:defRPr>
          </a:pPr>
          <a:endParaRPr lang="zh-TW"/>
        </a:p>
      </c:txPr>
    </c:title>
    <c:autoTitleDeleted val="0"/>
    <c:plotArea>
      <c:layout>
        <c:manualLayout>
          <c:layoutTarget val="inner"/>
          <c:xMode val="edge"/>
          <c:yMode val="edge"/>
          <c:x val="6.7565566524112691E-2"/>
          <c:y val="0.10333342347356048"/>
          <c:w val="0.90948302979763118"/>
          <c:h val="0.7561087236575601"/>
        </c:manualLayout>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標楷體" panose="03000509000000000000" pitchFamily="65" charset="-120"/>
                    <a:ea typeface="標楷體" panose="03000509000000000000" pitchFamily="65" charset="-120"/>
                    <a:cs typeface="+mn-cs"/>
                  </a:defRPr>
                </a:pPr>
                <a:endParaRPr lang="zh-TW"/>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工作表1!$A$1:$A$5</c:f>
              <c:strCache>
                <c:ptCount val="5"/>
                <c:pt idx="0">
                  <c:v>第0級</c:v>
                </c:pt>
                <c:pt idx="1">
                  <c:v>第1級</c:v>
                </c:pt>
                <c:pt idx="2">
                  <c:v>第2級</c:v>
                </c:pt>
                <c:pt idx="3">
                  <c:v>第3級</c:v>
                </c:pt>
                <c:pt idx="4">
                  <c:v>第4級</c:v>
                </c:pt>
              </c:strCache>
            </c:strRef>
          </c:cat>
          <c:val>
            <c:numRef>
              <c:f>工作表1!$B$1:$B$5</c:f>
              <c:numCache>
                <c:formatCode>General</c:formatCode>
                <c:ptCount val="5"/>
                <c:pt idx="0">
                  <c:v>1805</c:v>
                </c:pt>
                <c:pt idx="1">
                  <c:v>370</c:v>
                </c:pt>
                <c:pt idx="2">
                  <c:v>999</c:v>
                </c:pt>
                <c:pt idx="3">
                  <c:v>193</c:v>
                </c:pt>
                <c:pt idx="4">
                  <c:v>295</c:v>
                </c:pt>
              </c:numCache>
            </c:numRef>
          </c:val>
          <c:extLst>
            <c:ext xmlns:c16="http://schemas.microsoft.com/office/drawing/2014/chart" uri="{C3380CC4-5D6E-409C-BE32-E72D297353CC}">
              <c16:uniqueId val="{00000000-D03E-47F2-A5BD-F8CDC04CD189}"/>
            </c:ext>
          </c:extLst>
        </c:ser>
        <c:dLbls>
          <c:dLblPos val="inEnd"/>
          <c:showLegendKey val="0"/>
          <c:showVal val="1"/>
          <c:showCatName val="0"/>
          <c:showSerName val="0"/>
          <c:showPercent val="0"/>
          <c:showBubbleSize val="0"/>
        </c:dLbls>
        <c:gapWidth val="100"/>
        <c:overlap val="-24"/>
        <c:axId val="1674734815"/>
        <c:axId val="1674744799"/>
      </c:barChart>
      <c:catAx>
        <c:axId val="1674734815"/>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tx2"/>
                    </a:solidFill>
                    <a:latin typeface="標楷體" panose="03000509000000000000" pitchFamily="65" charset="-120"/>
                    <a:ea typeface="標楷體" panose="03000509000000000000" pitchFamily="65" charset="-120"/>
                    <a:cs typeface="+mn-cs"/>
                  </a:defRPr>
                </a:pPr>
                <a:r>
                  <a:rPr lang="zh-TW"/>
                  <a:t>病症層級</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標楷體" panose="03000509000000000000" pitchFamily="65" charset="-120"/>
                  <a:ea typeface="標楷體" panose="03000509000000000000" pitchFamily="65" charset="-120"/>
                  <a:cs typeface="+mn-cs"/>
                </a:defRPr>
              </a:pPr>
              <a:endParaRPr lang="zh-TW"/>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標楷體" panose="03000509000000000000" pitchFamily="65" charset="-120"/>
                <a:ea typeface="標楷體" panose="03000509000000000000" pitchFamily="65" charset="-120"/>
                <a:cs typeface="+mn-cs"/>
              </a:defRPr>
            </a:pPr>
            <a:endParaRPr lang="zh-TW"/>
          </a:p>
        </c:txPr>
        <c:crossAx val="1674744799"/>
        <c:crosses val="autoZero"/>
        <c:auto val="1"/>
        <c:lblAlgn val="ctr"/>
        <c:lblOffset val="100"/>
        <c:noMultiLvlLbl val="0"/>
      </c:catAx>
      <c:valAx>
        <c:axId val="1674744799"/>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2"/>
                    </a:solidFill>
                    <a:latin typeface="標楷體" panose="03000509000000000000" pitchFamily="65" charset="-120"/>
                    <a:ea typeface="標楷體" panose="03000509000000000000" pitchFamily="65" charset="-120"/>
                    <a:cs typeface="+mn-cs"/>
                  </a:defRPr>
                </a:pPr>
                <a:r>
                  <a:rPr lang="zh-TW"/>
                  <a:t>圖片</a:t>
                </a:r>
                <a:r>
                  <a:rPr lang="en-US"/>
                  <a:t>(</a:t>
                </a:r>
                <a:r>
                  <a:rPr lang="zh-TW"/>
                  <a:t>張數</a:t>
                </a:r>
                <a:r>
                  <a:rPr lang="en-US"/>
                  <a:t>)</a:t>
                </a:r>
                <a:endParaRPr lang="zh-TW"/>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標楷體" panose="03000509000000000000" pitchFamily="65" charset="-120"/>
                  <a:ea typeface="標楷體" panose="03000509000000000000" pitchFamily="65" charset="-120"/>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標楷體" panose="03000509000000000000" pitchFamily="65" charset="-120"/>
                <a:ea typeface="標楷體" panose="03000509000000000000" pitchFamily="65" charset="-120"/>
                <a:cs typeface="+mn-cs"/>
              </a:defRPr>
            </a:pPr>
            <a:endParaRPr lang="zh-TW"/>
          </a:p>
        </c:txPr>
        <c:crossAx val="1674734815"/>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標楷體" panose="03000509000000000000" pitchFamily="65" charset="-120"/>
          <a:ea typeface="標楷體" panose="03000509000000000000" pitchFamily="65" charset="-120"/>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阿里巴巴普惠体 M" panose="00020600040101010101" pitchFamily="18" charset="-122"/>
                <a:ea typeface="阿里巴巴普惠体 M" panose="00020600040101010101"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阿里巴巴普惠体 M" panose="00020600040101010101" pitchFamily="18" charset="-122"/>
                <a:ea typeface="阿里巴巴普惠体 M" panose="00020600040101010101" pitchFamily="18" charset="-122"/>
              </a:defRPr>
            </a:lvl1pPr>
          </a:lstStyle>
          <a:p>
            <a:fld id="{18387E6D-879A-4C3F-B90B-CB5B7D8C9D92}" type="datetimeFigureOut">
              <a:rPr lang="zh-CN" altLang="en-US" smtClean="0"/>
              <a:t>2021/12/25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阿里巴巴普惠体 M" panose="00020600040101010101" pitchFamily="18" charset="-122"/>
                <a:ea typeface="阿里巴巴普惠体 M"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阿里巴巴普惠体 M" panose="00020600040101010101" pitchFamily="18" charset="-122"/>
                <a:ea typeface="阿里巴巴普惠体 M" panose="00020600040101010101" pitchFamily="18" charset="-122"/>
              </a:defRPr>
            </a:lvl1pPr>
          </a:lstStyle>
          <a:p>
            <a:fld id="{4DD70E93-9BC9-4DA2-8CAC-F4FC08D1C8CE}" type="slidenum">
              <a:rPr lang="zh-CN" altLang="en-US" smtClean="0"/>
              <a:t>‹#›</a:t>
            </a:fld>
            <a:endParaRPr lang="zh-CN" altLang="en-US" dirty="0"/>
          </a:p>
        </p:txBody>
      </p:sp>
    </p:spTree>
    <p:extLst>
      <p:ext uri="{BB962C8B-B14F-4D97-AF65-F5344CB8AC3E}">
        <p14:creationId xmlns:p14="http://schemas.microsoft.com/office/powerpoint/2010/main" val="1727502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阿里巴巴普惠体 M" panose="00020600040101010101" pitchFamily="18" charset="-122"/>
        <a:ea typeface="阿里巴巴普惠体 M" panose="00020600040101010101" pitchFamily="18" charset="-122"/>
        <a:cs typeface="+mn-cs"/>
      </a:defRPr>
    </a:lvl1pPr>
    <a:lvl2pPr marL="457200" algn="l" defTabSz="914400" rtl="0" eaLnBrk="1" latinLnBrk="0" hangingPunct="1">
      <a:defRPr sz="1200" kern="1200">
        <a:solidFill>
          <a:schemeClr val="tx1"/>
        </a:solidFill>
        <a:latin typeface="阿里巴巴普惠体 M" panose="00020600040101010101" pitchFamily="18" charset="-122"/>
        <a:ea typeface="阿里巴巴普惠体 M" panose="00020600040101010101" pitchFamily="18" charset="-122"/>
        <a:cs typeface="+mn-cs"/>
      </a:defRPr>
    </a:lvl2pPr>
    <a:lvl3pPr marL="914400" algn="l" defTabSz="914400" rtl="0" eaLnBrk="1" latinLnBrk="0" hangingPunct="1">
      <a:defRPr sz="1200" kern="1200">
        <a:solidFill>
          <a:schemeClr val="tx1"/>
        </a:solidFill>
        <a:latin typeface="阿里巴巴普惠体 M" panose="00020600040101010101" pitchFamily="18" charset="-122"/>
        <a:ea typeface="阿里巴巴普惠体 M" panose="00020600040101010101" pitchFamily="18" charset="-122"/>
        <a:cs typeface="+mn-cs"/>
      </a:defRPr>
    </a:lvl3pPr>
    <a:lvl4pPr marL="1371600" algn="l" defTabSz="914400" rtl="0" eaLnBrk="1" latinLnBrk="0" hangingPunct="1">
      <a:defRPr sz="1200" kern="1200">
        <a:solidFill>
          <a:schemeClr val="tx1"/>
        </a:solidFill>
        <a:latin typeface="阿里巴巴普惠体 M" panose="00020600040101010101" pitchFamily="18" charset="-122"/>
        <a:ea typeface="阿里巴巴普惠体 M" panose="00020600040101010101" pitchFamily="18" charset="-122"/>
        <a:cs typeface="+mn-cs"/>
      </a:defRPr>
    </a:lvl4pPr>
    <a:lvl5pPr marL="1828800" algn="l" defTabSz="914400" rtl="0" eaLnBrk="1" latinLnBrk="0" hangingPunct="1">
      <a:defRPr sz="1200" kern="1200">
        <a:solidFill>
          <a:schemeClr val="tx1"/>
        </a:solidFill>
        <a:latin typeface="阿里巴巴普惠体 M" panose="00020600040101010101" pitchFamily="18" charset="-122"/>
        <a:ea typeface="阿里巴巴普惠体 M" panose="00020600040101010101" pitchFamily="18"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3851985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F21BD8-9A8B-41C1-86B0-A1BFB6F2FD69}" type="slidenum">
              <a:rPr lang="zh-CN" altLang="en-US" smtClean="0"/>
              <a:t>10</a:t>
            </a:fld>
            <a:endParaRPr lang="zh-CN" altLang="en-US"/>
          </a:p>
        </p:txBody>
      </p:sp>
    </p:spTree>
    <p:extLst>
      <p:ext uri="{BB962C8B-B14F-4D97-AF65-F5344CB8AC3E}">
        <p14:creationId xmlns:p14="http://schemas.microsoft.com/office/powerpoint/2010/main" val="3346347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F21BD8-9A8B-41C1-86B0-A1BFB6F2FD69}" type="slidenum">
              <a:rPr lang="zh-CN" altLang="en-US" smtClean="0"/>
              <a:t>11</a:t>
            </a:fld>
            <a:endParaRPr lang="zh-CN" altLang="en-US"/>
          </a:p>
        </p:txBody>
      </p:sp>
    </p:spTree>
    <p:extLst>
      <p:ext uri="{BB962C8B-B14F-4D97-AF65-F5344CB8AC3E}">
        <p14:creationId xmlns:p14="http://schemas.microsoft.com/office/powerpoint/2010/main" val="2550346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F21BD8-9A8B-41C1-86B0-A1BFB6F2FD69}" type="slidenum">
              <a:rPr lang="zh-CN" altLang="en-US" smtClean="0"/>
              <a:t>12</a:t>
            </a:fld>
            <a:endParaRPr lang="zh-CN" altLang="en-US"/>
          </a:p>
        </p:txBody>
      </p:sp>
    </p:spTree>
    <p:extLst>
      <p:ext uri="{BB962C8B-B14F-4D97-AF65-F5344CB8AC3E}">
        <p14:creationId xmlns:p14="http://schemas.microsoft.com/office/powerpoint/2010/main" val="589924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13</a:t>
            </a:fld>
            <a:endParaRPr lang="zh-CN" altLang="en-US"/>
          </a:p>
        </p:txBody>
      </p:sp>
    </p:spTree>
    <p:extLst>
      <p:ext uri="{BB962C8B-B14F-4D97-AF65-F5344CB8AC3E}">
        <p14:creationId xmlns:p14="http://schemas.microsoft.com/office/powerpoint/2010/main" val="3798028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F21BD8-9A8B-41C1-86B0-A1BFB6F2FD6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阿里巴巴普惠体 M" panose="00020600040101010101"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阿里巴巴普惠体 M" panose="00020600040101010101" pitchFamily="18" charset="-122"/>
              <a:cs typeface="+mn-cs"/>
            </a:endParaRPr>
          </a:p>
        </p:txBody>
      </p:sp>
    </p:spTree>
    <p:extLst>
      <p:ext uri="{BB962C8B-B14F-4D97-AF65-F5344CB8AC3E}">
        <p14:creationId xmlns:p14="http://schemas.microsoft.com/office/powerpoint/2010/main" val="4235133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F21BD8-9A8B-41C1-86B0-A1BFB6F2FD6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阿里巴巴普惠体 M" panose="00020600040101010101"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阿里巴巴普惠体 M" panose="00020600040101010101" pitchFamily="18" charset="-122"/>
              <a:cs typeface="+mn-cs"/>
            </a:endParaRPr>
          </a:p>
        </p:txBody>
      </p:sp>
    </p:spTree>
    <p:extLst>
      <p:ext uri="{BB962C8B-B14F-4D97-AF65-F5344CB8AC3E}">
        <p14:creationId xmlns:p14="http://schemas.microsoft.com/office/powerpoint/2010/main" val="1767368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F21BD8-9A8B-41C1-86B0-A1BFB6F2FD69}" type="slidenum">
              <a:rPr lang="zh-CN" altLang="en-US" smtClean="0"/>
              <a:t>16</a:t>
            </a:fld>
            <a:endParaRPr lang="zh-CN" altLang="en-US"/>
          </a:p>
        </p:txBody>
      </p:sp>
    </p:spTree>
    <p:extLst>
      <p:ext uri="{BB962C8B-B14F-4D97-AF65-F5344CB8AC3E}">
        <p14:creationId xmlns:p14="http://schemas.microsoft.com/office/powerpoint/2010/main" val="4247012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F21BD8-9A8B-41C1-86B0-A1BFB6F2FD69}" type="slidenum">
              <a:rPr lang="zh-CN" altLang="en-US" smtClean="0"/>
              <a:t>17</a:t>
            </a:fld>
            <a:endParaRPr lang="zh-CN" altLang="en-US"/>
          </a:p>
        </p:txBody>
      </p:sp>
    </p:spTree>
    <p:extLst>
      <p:ext uri="{BB962C8B-B14F-4D97-AF65-F5344CB8AC3E}">
        <p14:creationId xmlns:p14="http://schemas.microsoft.com/office/powerpoint/2010/main" val="3546233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F21BD8-9A8B-41C1-86B0-A1BFB6F2FD69}" type="slidenum">
              <a:rPr lang="zh-CN" altLang="en-US" smtClean="0"/>
              <a:t>18</a:t>
            </a:fld>
            <a:endParaRPr lang="zh-CN" altLang="en-US"/>
          </a:p>
        </p:txBody>
      </p:sp>
    </p:spTree>
    <p:extLst>
      <p:ext uri="{BB962C8B-B14F-4D97-AF65-F5344CB8AC3E}">
        <p14:creationId xmlns:p14="http://schemas.microsoft.com/office/powerpoint/2010/main" val="2435728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F21BD8-9A8B-41C1-86B0-A1BFB6F2FD69}" type="slidenum">
              <a:rPr lang="zh-CN" altLang="en-US" smtClean="0"/>
              <a:t>19</a:t>
            </a:fld>
            <a:endParaRPr lang="zh-CN" altLang="en-US"/>
          </a:p>
        </p:txBody>
      </p:sp>
    </p:spTree>
    <p:extLst>
      <p:ext uri="{BB962C8B-B14F-4D97-AF65-F5344CB8AC3E}">
        <p14:creationId xmlns:p14="http://schemas.microsoft.com/office/powerpoint/2010/main" val="3025988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879522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F21BD8-9A8B-41C1-86B0-A1BFB6F2FD69}" type="slidenum">
              <a:rPr kumimoji="0" lang="zh-CN" altLang="en-US" sz="1200" b="0" i="0" u="none" strike="noStrike" kern="1200" cap="none" spc="0" normalizeH="0" baseline="0" noProof="0" smtClean="0">
                <a:ln>
                  <a:noFill/>
                </a:ln>
                <a:solidFill>
                  <a:prstClr val="black"/>
                </a:solidFill>
                <a:effectLst/>
                <a:uLnTx/>
                <a:uFillTx/>
                <a:ea typeface="阿里巴巴普惠体 M" panose="00020600040101010101"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ea typeface="阿里巴巴普惠体 M" panose="00020600040101010101" pitchFamily="18" charset="-122"/>
              <a:cs typeface="+mn-cs"/>
            </a:endParaRPr>
          </a:p>
        </p:txBody>
      </p:sp>
    </p:spTree>
    <p:extLst>
      <p:ext uri="{BB962C8B-B14F-4D97-AF65-F5344CB8AC3E}">
        <p14:creationId xmlns:p14="http://schemas.microsoft.com/office/powerpoint/2010/main" val="124555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F21BD8-9A8B-41C1-86B0-A1BFB6F2FD69}" type="slidenum">
              <a:rPr kumimoji="0" lang="zh-CN" altLang="en-US" sz="1200" b="0" i="0" u="none" strike="noStrike" kern="1200" cap="none" spc="0" normalizeH="0" baseline="0" noProof="0" smtClean="0">
                <a:ln>
                  <a:noFill/>
                </a:ln>
                <a:solidFill>
                  <a:prstClr val="black"/>
                </a:solidFill>
                <a:effectLst/>
                <a:uLnTx/>
                <a:uFillTx/>
                <a:ea typeface="阿里巴巴普惠体 M" panose="00020600040101010101"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ea typeface="阿里巴巴普惠体 M" panose="00020600040101010101" pitchFamily="18" charset="-122"/>
              <a:cs typeface="+mn-cs"/>
            </a:endParaRPr>
          </a:p>
        </p:txBody>
      </p:sp>
    </p:spTree>
    <p:extLst>
      <p:ext uri="{BB962C8B-B14F-4D97-AF65-F5344CB8AC3E}">
        <p14:creationId xmlns:p14="http://schemas.microsoft.com/office/powerpoint/2010/main" val="3469863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F21BD8-9A8B-41C1-86B0-A1BFB6F2FD69}" type="slidenum">
              <a:rPr kumimoji="0" lang="zh-CN" altLang="en-US" sz="1200" b="0" i="0" u="none" strike="noStrike" kern="1200" cap="none" spc="0" normalizeH="0" baseline="0" noProof="0" smtClean="0">
                <a:ln>
                  <a:noFill/>
                </a:ln>
                <a:solidFill>
                  <a:prstClr val="black"/>
                </a:solidFill>
                <a:effectLst/>
                <a:uLnTx/>
                <a:uFillTx/>
                <a:ea typeface="阿里巴巴普惠体 M" panose="00020600040101010101"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ea typeface="阿里巴巴普惠体 M" panose="00020600040101010101" pitchFamily="18" charset="-122"/>
              <a:cs typeface="+mn-cs"/>
            </a:endParaRPr>
          </a:p>
        </p:txBody>
      </p:sp>
    </p:spTree>
    <p:extLst>
      <p:ext uri="{BB962C8B-B14F-4D97-AF65-F5344CB8AC3E}">
        <p14:creationId xmlns:p14="http://schemas.microsoft.com/office/powerpoint/2010/main" val="3186020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F21BD8-9A8B-41C1-86B0-A1BFB6F2FD69}" type="slidenum">
              <a:rPr kumimoji="0" lang="zh-CN" altLang="en-US" sz="1200" b="0" i="0" u="none" strike="noStrike" kern="1200" cap="none" spc="0" normalizeH="0" baseline="0" noProof="0" smtClean="0">
                <a:ln>
                  <a:noFill/>
                </a:ln>
                <a:solidFill>
                  <a:prstClr val="black"/>
                </a:solidFill>
                <a:effectLst/>
                <a:uLnTx/>
                <a:uFillTx/>
                <a:ea typeface="阿里巴巴普惠体 M" panose="00020600040101010101"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ea typeface="阿里巴巴普惠体 M" panose="00020600040101010101" pitchFamily="18" charset="-122"/>
              <a:cs typeface="+mn-cs"/>
            </a:endParaRPr>
          </a:p>
        </p:txBody>
      </p:sp>
    </p:spTree>
    <p:extLst>
      <p:ext uri="{BB962C8B-B14F-4D97-AF65-F5344CB8AC3E}">
        <p14:creationId xmlns:p14="http://schemas.microsoft.com/office/powerpoint/2010/main" val="1558605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F21BD8-9A8B-41C1-86B0-A1BFB6F2FD6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阿里巴巴普惠体 M" panose="00020600040101010101"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阿里巴巴普惠体 M" panose="00020600040101010101" pitchFamily="18" charset="-122"/>
              <a:cs typeface="+mn-cs"/>
            </a:endParaRPr>
          </a:p>
        </p:txBody>
      </p:sp>
    </p:spTree>
    <p:extLst>
      <p:ext uri="{BB962C8B-B14F-4D97-AF65-F5344CB8AC3E}">
        <p14:creationId xmlns:p14="http://schemas.microsoft.com/office/powerpoint/2010/main" val="1548785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F21BD8-9A8B-41C1-86B0-A1BFB6F2FD6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阿里巴巴普惠体 M" panose="00020600040101010101"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阿里巴巴普惠体 M" panose="00020600040101010101" pitchFamily="18" charset="-122"/>
              <a:cs typeface="+mn-cs"/>
            </a:endParaRPr>
          </a:p>
        </p:txBody>
      </p:sp>
    </p:spTree>
    <p:extLst>
      <p:ext uri="{BB962C8B-B14F-4D97-AF65-F5344CB8AC3E}">
        <p14:creationId xmlns:p14="http://schemas.microsoft.com/office/powerpoint/2010/main" val="787549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F21BD8-9A8B-41C1-86B0-A1BFB6F2FD6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阿里巴巴普惠体 M" panose="00020600040101010101"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阿里巴巴普惠体 M" panose="00020600040101010101" pitchFamily="18" charset="-122"/>
              <a:cs typeface="+mn-cs"/>
            </a:endParaRPr>
          </a:p>
        </p:txBody>
      </p:sp>
    </p:spTree>
    <p:extLst>
      <p:ext uri="{BB962C8B-B14F-4D97-AF65-F5344CB8AC3E}">
        <p14:creationId xmlns:p14="http://schemas.microsoft.com/office/powerpoint/2010/main" val="1546915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27</a:t>
            </a:fld>
            <a:endParaRPr lang="zh-CN" altLang="en-US"/>
          </a:p>
        </p:txBody>
      </p:sp>
    </p:spTree>
    <p:extLst>
      <p:ext uri="{BB962C8B-B14F-4D97-AF65-F5344CB8AC3E}">
        <p14:creationId xmlns:p14="http://schemas.microsoft.com/office/powerpoint/2010/main" val="949325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現在我們主要在學習機器學習相關模型，之後我們會進行模型的訓練以及校正，最後我們設計一套</a:t>
            </a:r>
            <a:r>
              <a:rPr lang="en-US" altLang="zh-TW" dirty="0"/>
              <a:t>GUI</a:t>
            </a:r>
            <a:r>
              <a:rPr lang="zh-TW" altLang="en-US" dirty="0"/>
              <a:t>系統並整合系統前後端</a:t>
            </a:r>
            <a:endParaRPr lang="zh-CN" altLang="en-US" dirty="0"/>
          </a:p>
        </p:txBody>
      </p:sp>
      <p:sp>
        <p:nvSpPr>
          <p:cNvPr id="4" name="灯片编号占位符 3"/>
          <p:cNvSpPr>
            <a:spLocks noGrp="1"/>
          </p:cNvSpPr>
          <p:nvPr>
            <p:ph type="sldNum" sz="quarter" idx="10"/>
          </p:nvPr>
        </p:nvSpPr>
        <p:spPr/>
        <p:txBody>
          <a:bodyPr/>
          <a:lstStyle/>
          <a:p>
            <a:fld id="{25F21BD8-9A8B-41C1-86B0-A1BFB6F2FD69}" type="slidenum">
              <a:rPr lang="zh-CN" altLang="en-US" smtClean="0"/>
              <a:t>28</a:t>
            </a:fld>
            <a:endParaRPr lang="zh-CN" altLang="en-US"/>
          </a:p>
        </p:txBody>
      </p:sp>
    </p:spTree>
    <p:extLst>
      <p:ext uri="{BB962C8B-B14F-4D97-AF65-F5344CB8AC3E}">
        <p14:creationId xmlns:p14="http://schemas.microsoft.com/office/powerpoint/2010/main" val="123173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29</a:t>
            </a:fld>
            <a:endParaRPr lang="zh-CN" altLang="en-US"/>
          </a:p>
        </p:txBody>
      </p:sp>
    </p:spTree>
    <p:extLst>
      <p:ext uri="{BB962C8B-B14F-4D97-AF65-F5344CB8AC3E}">
        <p14:creationId xmlns:p14="http://schemas.microsoft.com/office/powerpoint/2010/main" val="3638456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3536170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F21BD8-9A8B-41C1-86B0-A1BFB6F2FD69}" type="slidenum">
              <a:rPr lang="zh-CN" altLang="en-US" smtClean="0"/>
              <a:t>30</a:t>
            </a:fld>
            <a:endParaRPr lang="zh-CN" altLang="en-US"/>
          </a:p>
        </p:txBody>
      </p:sp>
    </p:spTree>
    <p:extLst>
      <p:ext uri="{BB962C8B-B14F-4D97-AF65-F5344CB8AC3E}">
        <p14:creationId xmlns:p14="http://schemas.microsoft.com/office/powerpoint/2010/main" val="810022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31</a:t>
            </a:fld>
            <a:endParaRPr lang="zh-CN" altLang="en-US"/>
          </a:p>
        </p:txBody>
      </p:sp>
    </p:spTree>
    <p:extLst>
      <p:ext uri="{BB962C8B-B14F-4D97-AF65-F5344CB8AC3E}">
        <p14:creationId xmlns:p14="http://schemas.microsoft.com/office/powerpoint/2010/main" val="4183570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A64216-7571-4F55-B8A0-A9B09CAD06D6}" type="slidenum">
              <a:rPr lang="zh-CN" altLang="en-US" smtClean="0"/>
              <a:t>32</a:t>
            </a:fld>
            <a:endParaRPr lang="zh-CN" altLang="en-US"/>
          </a:p>
        </p:txBody>
      </p:sp>
    </p:spTree>
    <p:extLst>
      <p:ext uri="{BB962C8B-B14F-4D97-AF65-F5344CB8AC3E}">
        <p14:creationId xmlns:p14="http://schemas.microsoft.com/office/powerpoint/2010/main" val="1505605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33</a:t>
            </a:fld>
            <a:endParaRPr lang="zh-CN" altLang="en-US"/>
          </a:p>
        </p:txBody>
      </p:sp>
    </p:spTree>
    <p:extLst>
      <p:ext uri="{BB962C8B-B14F-4D97-AF65-F5344CB8AC3E}">
        <p14:creationId xmlns:p14="http://schemas.microsoft.com/office/powerpoint/2010/main" val="3178641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34</a:t>
            </a:fld>
            <a:endParaRPr lang="zh-CN" altLang="en-US"/>
          </a:p>
        </p:txBody>
      </p:sp>
    </p:spTree>
    <p:extLst>
      <p:ext uri="{BB962C8B-B14F-4D97-AF65-F5344CB8AC3E}">
        <p14:creationId xmlns:p14="http://schemas.microsoft.com/office/powerpoint/2010/main" val="164079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35</a:t>
            </a:fld>
            <a:endParaRPr lang="zh-CN" altLang="en-US"/>
          </a:p>
        </p:txBody>
      </p:sp>
    </p:spTree>
    <p:extLst>
      <p:ext uri="{BB962C8B-B14F-4D97-AF65-F5344CB8AC3E}">
        <p14:creationId xmlns:p14="http://schemas.microsoft.com/office/powerpoint/2010/main" val="30136607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36</a:t>
            </a:fld>
            <a:endParaRPr lang="zh-CN" altLang="en-US"/>
          </a:p>
        </p:txBody>
      </p:sp>
    </p:spTree>
    <p:extLst>
      <p:ext uri="{BB962C8B-B14F-4D97-AF65-F5344CB8AC3E}">
        <p14:creationId xmlns:p14="http://schemas.microsoft.com/office/powerpoint/2010/main" val="12768617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37</a:t>
            </a:fld>
            <a:endParaRPr lang="zh-CN" altLang="en-US"/>
          </a:p>
        </p:txBody>
      </p:sp>
    </p:spTree>
    <p:extLst>
      <p:ext uri="{BB962C8B-B14F-4D97-AF65-F5344CB8AC3E}">
        <p14:creationId xmlns:p14="http://schemas.microsoft.com/office/powerpoint/2010/main" val="39542337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38</a:t>
            </a:fld>
            <a:endParaRPr lang="zh-CN" altLang="en-US"/>
          </a:p>
        </p:txBody>
      </p:sp>
    </p:spTree>
    <p:extLst>
      <p:ext uri="{BB962C8B-B14F-4D97-AF65-F5344CB8AC3E}">
        <p14:creationId xmlns:p14="http://schemas.microsoft.com/office/powerpoint/2010/main" val="1711990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39</a:t>
            </a:fld>
            <a:endParaRPr lang="zh-CN" altLang="en-US"/>
          </a:p>
        </p:txBody>
      </p:sp>
    </p:spTree>
    <p:extLst>
      <p:ext uri="{BB962C8B-B14F-4D97-AF65-F5344CB8AC3E}">
        <p14:creationId xmlns:p14="http://schemas.microsoft.com/office/powerpoint/2010/main" val="6686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A64216-7571-4F55-B8A0-A9B09CAD06D6}" type="slidenum">
              <a:rPr lang="zh-CN" altLang="en-US" smtClean="0"/>
              <a:t>4</a:t>
            </a:fld>
            <a:endParaRPr lang="zh-CN" altLang="en-US"/>
          </a:p>
        </p:txBody>
      </p:sp>
    </p:spTree>
    <p:extLst>
      <p:ext uri="{BB962C8B-B14F-4D97-AF65-F5344CB8AC3E}">
        <p14:creationId xmlns:p14="http://schemas.microsoft.com/office/powerpoint/2010/main" val="42824780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F21BD8-9A8B-41C1-86B0-A1BFB6F2FD69}" type="slidenum">
              <a:rPr lang="zh-CN" altLang="en-US" smtClean="0"/>
              <a:t>40</a:t>
            </a:fld>
            <a:endParaRPr lang="zh-CN" altLang="en-US"/>
          </a:p>
        </p:txBody>
      </p:sp>
    </p:spTree>
    <p:extLst>
      <p:ext uri="{BB962C8B-B14F-4D97-AF65-F5344CB8AC3E}">
        <p14:creationId xmlns:p14="http://schemas.microsoft.com/office/powerpoint/2010/main" val="3236374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41</a:t>
            </a:fld>
            <a:endParaRPr lang="zh-CN" altLang="en-US"/>
          </a:p>
        </p:txBody>
      </p:sp>
    </p:spTree>
    <p:extLst>
      <p:ext uri="{BB962C8B-B14F-4D97-AF65-F5344CB8AC3E}">
        <p14:creationId xmlns:p14="http://schemas.microsoft.com/office/powerpoint/2010/main" val="3335651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接下來兩個應用情境，主要都是讓患者能更快速的了解到自己的狀況並選擇是否接受治療</a:t>
            </a:r>
            <a:endParaRPr lang="zh-CN" altLang="en-US" dirty="0"/>
          </a:p>
        </p:txBody>
      </p:sp>
      <p:sp>
        <p:nvSpPr>
          <p:cNvPr id="4" name="灯片编号占位符 3"/>
          <p:cNvSpPr>
            <a:spLocks noGrp="1"/>
          </p:cNvSpPr>
          <p:nvPr>
            <p:ph type="sldNum" sz="quarter" idx="10"/>
          </p:nvPr>
        </p:nvSpPr>
        <p:spPr/>
        <p:txBody>
          <a:bodyPr/>
          <a:lstStyle/>
          <a:p>
            <a:fld id="{25F21BD8-9A8B-41C1-86B0-A1BFB6F2FD69}" type="slidenum">
              <a:rPr lang="zh-CN" altLang="en-US" smtClean="0"/>
              <a:t>42</a:t>
            </a:fld>
            <a:endParaRPr lang="zh-CN" altLang="en-US"/>
          </a:p>
        </p:txBody>
      </p:sp>
    </p:spTree>
    <p:extLst>
      <p:ext uri="{BB962C8B-B14F-4D97-AF65-F5344CB8AC3E}">
        <p14:creationId xmlns:p14="http://schemas.microsoft.com/office/powerpoint/2010/main" val="37972756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43</a:t>
            </a:fld>
            <a:endParaRPr lang="zh-CN" altLang="en-US"/>
          </a:p>
        </p:txBody>
      </p:sp>
    </p:spTree>
    <p:extLst>
      <p:ext uri="{BB962C8B-B14F-4D97-AF65-F5344CB8AC3E}">
        <p14:creationId xmlns:p14="http://schemas.microsoft.com/office/powerpoint/2010/main" val="3519023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在現今，若能使用</a:t>
            </a:r>
            <a:r>
              <a:rPr lang="en-US" altLang="zh-TW" dirty="0"/>
              <a:t>AI</a:t>
            </a:r>
            <a:r>
              <a:rPr lang="zh-TW" altLang="en-US" dirty="0"/>
              <a:t>輔助醫師判別病情，不但可以降低錯誤的發生，也能降低看病所需的時間成本，對醫生和患者而言都有相當大的幫助</a:t>
            </a:r>
            <a:endParaRPr lang="zh-CN" altLang="en-US" dirty="0"/>
          </a:p>
        </p:txBody>
      </p:sp>
      <p:sp>
        <p:nvSpPr>
          <p:cNvPr id="4" name="灯片编号占位符 3"/>
          <p:cNvSpPr>
            <a:spLocks noGrp="1"/>
          </p:cNvSpPr>
          <p:nvPr>
            <p:ph type="sldNum" sz="quarter" idx="10"/>
          </p:nvPr>
        </p:nvSpPr>
        <p:spPr/>
        <p:txBody>
          <a:bodyPr/>
          <a:lstStyle/>
          <a:p>
            <a:fld id="{25F21BD8-9A8B-41C1-86B0-A1BFB6F2FD69}" type="slidenum">
              <a:rPr lang="zh-CN" altLang="en-US" smtClean="0"/>
              <a:t>44</a:t>
            </a:fld>
            <a:endParaRPr lang="zh-CN" altLang="en-US"/>
          </a:p>
        </p:txBody>
      </p:sp>
    </p:spTree>
    <p:extLst>
      <p:ext uri="{BB962C8B-B14F-4D97-AF65-F5344CB8AC3E}">
        <p14:creationId xmlns:p14="http://schemas.microsoft.com/office/powerpoint/2010/main" val="29865955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45</a:t>
            </a:fld>
            <a:endParaRPr lang="zh-CN" altLang="en-US"/>
          </a:p>
        </p:txBody>
      </p:sp>
    </p:spTree>
    <p:extLst>
      <p:ext uri="{BB962C8B-B14F-4D97-AF65-F5344CB8AC3E}">
        <p14:creationId xmlns:p14="http://schemas.microsoft.com/office/powerpoint/2010/main" val="20945917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46</a:t>
            </a:fld>
            <a:endParaRPr lang="zh-CN" altLang="en-US"/>
          </a:p>
        </p:txBody>
      </p:sp>
    </p:spTree>
    <p:extLst>
      <p:ext uri="{BB962C8B-B14F-4D97-AF65-F5344CB8AC3E}">
        <p14:creationId xmlns:p14="http://schemas.microsoft.com/office/powerpoint/2010/main" val="14329450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47</a:t>
            </a:fld>
            <a:endParaRPr lang="zh-CN" altLang="en-US"/>
          </a:p>
        </p:txBody>
      </p:sp>
    </p:spTree>
    <p:extLst>
      <p:ext uri="{BB962C8B-B14F-4D97-AF65-F5344CB8AC3E}">
        <p14:creationId xmlns:p14="http://schemas.microsoft.com/office/powerpoint/2010/main" val="29756105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48</a:t>
            </a:fld>
            <a:endParaRPr lang="zh-CN" altLang="en-US"/>
          </a:p>
        </p:txBody>
      </p:sp>
    </p:spTree>
    <p:extLst>
      <p:ext uri="{BB962C8B-B14F-4D97-AF65-F5344CB8AC3E}">
        <p14:creationId xmlns:p14="http://schemas.microsoft.com/office/powerpoint/2010/main" val="1597055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F21BD8-9A8B-41C1-86B0-A1BFB6F2FD69}" type="slidenum">
              <a:rPr lang="zh-CN" altLang="en-US" smtClean="0"/>
              <a:t>49</a:t>
            </a:fld>
            <a:endParaRPr lang="zh-CN" altLang="en-US"/>
          </a:p>
        </p:txBody>
      </p:sp>
    </p:spTree>
    <p:extLst>
      <p:ext uri="{BB962C8B-B14F-4D97-AF65-F5344CB8AC3E}">
        <p14:creationId xmlns:p14="http://schemas.microsoft.com/office/powerpoint/2010/main" val="1756340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2798606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A64216-7571-4F55-B8A0-A9B09CAD06D6}" type="slidenum">
              <a:rPr lang="zh-CN" altLang="en-US" smtClean="0"/>
              <a:t>6</a:t>
            </a:fld>
            <a:endParaRPr lang="zh-CN" altLang="en-US"/>
          </a:p>
        </p:txBody>
      </p:sp>
    </p:spTree>
    <p:extLst>
      <p:ext uri="{BB962C8B-B14F-4D97-AF65-F5344CB8AC3E}">
        <p14:creationId xmlns:p14="http://schemas.microsoft.com/office/powerpoint/2010/main" val="4107861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A64216-7571-4F55-B8A0-A9B09CAD06D6}" type="slidenum">
              <a:rPr lang="zh-CN" altLang="en-US" smtClean="0"/>
              <a:t>7</a:t>
            </a:fld>
            <a:endParaRPr lang="zh-CN" altLang="en-US"/>
          </a:p>
        </p:txBody>
      </p:sp>
    </p:spTree>
    <p:extLst>
      <p:ext uri="{BB962C8B-B14F-4D97-AF65-F5344CB8AC3E}">
        <p14:creationId xmlns:p14="http://schemas.microsoft.com/office/powerpoint/2010/main" val="2272464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968050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F21BD8-9A8B-41C1-86B0-A1BFB6F2FD69}" type="slidenum">
              <a:rPr lang="zh-CN" altLang="en-US" smtClean="0"/>
              <a:t>9</a:t>
            </a:fld>
            <a:endParaRPr lang="zh-CN" altLang="en-US"/>
          </a:p>
        </p:txBody>
      </p:sp>
    </p:spTree>
    <p:extLst>
      <p:ext uri="{BB962C8B-B14F-4D97-AF65-F5344CB8AC3E}">
        <p14:creationId xmlns:p14="http://schemas.microsoft.com/office/powerpoint/2010/main" val="2527992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0C128AD-E0BD-45AD-BE26-E627024D0FC7}" type="datetimeFigureOut">
              <a:rPr lang="zh-CN" altLang="en-US" smtClean="0"/>
              <a:t>2021/12/25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0C128AD-E0BD-45AD-BE26-E627024D0FC7}" type="datetimeFigureOut">
              <a:rPr lang="zh-CN" altLang="en-US" smtClean="0"/>
              <a:t>2021/12/25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1_仅标题">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5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985519" y="1518470"/>
            <a:ext cx="3461834" cy="2221681"/>
          </a:xfrm>
          <a:custGeom>
            <a:avLst/>
            <a:gdLst>
              <a:gd name="connsiteX0" fmla="*/ 0 w 3461834"/>
              <a:gd name="connsiteY0" fmla="*/ 0 h 2221681"/>
              <a:gd name="connsiteX1" fmla="*/ 3461834 w 3461834"/>
              <a:gd name="connsiteY1" fmla="*/ 0 h 2221681"/>
              <a:gd name="connsiteX2" fmla="*/ 3461834 w 3461834"/>
              <a:gd name="connsiteY2" fmla="*/ 2221681 h 2221681"/>
              <a:gd name="connsiteX3" fmla="*/ 0 w 3461834"/>
              <a:gd name="connsiteY3" fmla="*/ 2221681 h 2221681"/>
            </a:gdLst>
            <a:ahLst/>
            <a:cxnLst>
              <a:cxn ang="0">
                <a:pos x="connsiteX0" y="connsiteY0"/>
              </a:cxn>
              <a:cxn ang="0">
                <a:pos x="connsiteX1" y="connsiteY1"/>
              </a:cxn>
              <a:cxn ang="0">
                <a:pos x="connsiteX2" y="connsiteY2"/>
              </a:cxn>
              <a:cxn ang="0">
                <a:pos x="connsiteX3" y="connsiteY3"/>
              </a:cxn>
            </a:cxnLst>
            <a:rect l="l" t="t" r="r" b="b"/>
            <a:pathLst>
              <a:path w="3461834" h="2221681">
                <a:moveTo>
                  <a:pt x="0" y="0"/>
                </a:moveTo>
                <a:lnTo>
                  <a:pt x="3461834" y="0"/>
                </a:lnTo>
                <a:lnTo>
                  <a:pt x="3461834" y="2221681"/>
                </a:lnTo>
                <a:lnTo>
                  <a:pt x="0" y="2221681"/>
                </a:lnTo>
                <a:close/>
              </a:path>
            </a:pathLst>
          </a:custGeom>
        </p:spPr>
        <p:txBody>
          <a:bodyPr wrap="square">
            <a:noAutofit/>
          </a:bodyPr>
          <a:lstStyle/>
          <a:p>
            <a:endParaRPr lang="zh-CN" altLang="en-US"/>
          </a:p>
        </p:txBody>
      </p:sp>
      <p:sp>
        <p:nvSpPr>
          <p:cNvPr id="8" name="图片占位符 7"/>
          <p:cNvSpPr>
            <a:spLocks noGrp="1"/>
          </p:cNvSpPr>
          <p:nvPr>
            <p:ph type="pic" sz="quarter" idx="11"/>
          </p:nvPr>
        </p:nvSpPr>
        <p:spPr>
          <a:xfrm>
            <a:off x="985519" y="3822700"/>
            <a:ext cx="3461832" cy="2211614"/>
          </a:xfrm>
          <a:custGeom>
            <a:avLst/>
            <a:gdLst>
              <a:gd name="connsiteX0" fmla="*/ 0 w 3461832"/>
              <a:gd name="connsiteY0" fmla="*/ 0 h 2211614"/>
              <a:gd name="connsiteX1" fmla="*/ 3461832 w 3461832"/>
              <a:gd name="connsiteY1" fmla="*/ 0 h 2211614"/>
              <a:gd name="connsiteX2" fmla="*/ 3461832 w 3461832"/>
              <a:gd name="connsiteY2" fmla="*/ 2211614 h 2211614"/>
              <a:gd name="connsiteX3" fmla="*/ 0 w 3461832"/>
              <a:gd name="connsiteY3" fmla="*/ 2211614 h 2211614"/>
            </a:gdLst>
            <a:ahLst/>
            <a:cxnLst>
              <a:cxn ang="0">
                <a:pos x="connsiteX0" y="connsiteY0"/>
              </a:cxn>
              <a:cxn ang="0">
                <a:pos x="connsiteX1" y="connsiteY1"/>
              </a:cxn>
              <a:cxn ang="0">
                <a:pos x="connsiteX2" y="connsiteY2"/>
              </a:cxn>
              <a:cxn ang="0">
                <a:pos x="connsiteX3" y="connsiteY3"/>
              </a:cxn>
            </a:cxnLst>
            <a:rect l="l" t="t" r="r" b="b"/>
            <a:pathLst>
              <a:path w="3461832" h="2211614">
                <a:moveTo>
                  <a:pt x="0" y="0"/>
                </a:moveTo>
                <a:lnTo>
                  <a:pt x="3461832" y="0"/>
                </a:lnTo>
                <a:lnTo>
                  <a:pt x="3461832" y="2211614"/>
                </a:lnTo>
                <a:lnTo>
                  <a:pt x="0" y="2211614"/>
                </a:lnTo>
                <a:close/>
              </a:path>
            </a:pathLst>
          </a:custGeom>
        </p:spPr>
        <p:txBody>
          <a:bodyPr wrap="square">
            <a:noAutofit/>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0C128AD-E0BD-45AD-BE26-E627024D0FC7}" type="datetimeFigureOut">
              <a:rPr lang="zh-CN" altLang="en-US" smtClean="0"/>
              <a:t>2021/12/25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C0C128AD-E0BD-45AD-BE26-E627024D0FC7}" type="datetimeFigureOut">
              <a:rPr lang="zh-CN" altLang="en-US" smtClean="0"/>
              <a:t>2021/12/25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C0C128AD-E0BD-45AD-BE26-E627024D0FC7}" type="datetimeFigureOut">
              <a:rPr lang="zh-CN" altLang="en-US" smtClean="0"/>
              <a:t>2021/12/25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0C128AD-E0BD-45AD-BE26-E627024D0FC7}" type="datetimeFigureOut">
              <a:rPr lang="zh-CN" altLang="en-US" smtClean="0"/>
              <a:t>2021/12/25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C128AD-E0BD-45AD-BE26-E627024D0FC7}" type="datetimeFigureOut">
              <a:rPr lang="zh-CN" altLang="en-US" smtClean="0"/>
              <a:t>2021/12/25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0C128AD-E0BD-45AD-BE26-E627024D0FC7}" type="datetimeFigureOut">
              <a:rPr lang="zh-CN" altLang="en-US" smtClean="0"/>
              <a:t>2021/12/25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0C128AD-E0BD-45AD-BE26-E627024D0FC7}" type="datetimeFigureOut">
              <a:rPr lang="zh-CN" altLang="en-US" smtClean="0"/>
              <a:t>2021/12/25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0C128AD-E0BD-45AD-BE26-E627024D0FC7}" type="datetimeFigureOut">
              <a:rPr lang="zh-CN" altLang="en-US" smtClean="0"/>
              <a:t>2021/12/25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阿里巴巴普惠体 M" panose="00020600040101010101" pitchFamily="18" charset="-122"/>
                <a:ea typeface="阿里巴巴普惠体 M" panose="00020600040101010101" pitchFamily="18" charset="-122"/>
              </a:defRPr>
            </a:lvl1pPr>
          </a:lstStyle>
          <a:p>
            <a:fld id="{C0C128AD-E0BD-45AD-BE26-E627024D0FC7}" type="datetimeFigureOut">
              <a:rPr lang="zh-CN" altLang="en-US" smtClean="0"/>
              <a:t>2021/12/25</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阿里巴巴普惠体 M" panose="00020600040101010101" pitchFamily="18" charset="-122"/>
                <a:ea typeface="阿里巴巴普惠体 M" panose="00020600040101010101" pitchFamily="18"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阿里巴巴普惠体 M" panose="00020600040101010101" pitchFamily="18" charset="-122"/>
                <a:ea typeface="阿里巴巴普惠体 M" panose="00020600040101010101" pitchFamily="18" charset="-122"/>
              </a:defRPr>
            </a:lvl1pPr>
          </a:lstStyle>
          <a:p>
            <a:fld id="{DCFF0EAC-093A-487A-84BB-5268A719D53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阿里巴巴普惠体 L" panose="00020600040101010101" pitchFamily="18" charset="-122"/>
          <a:ea typeface="阿里巴巴普惠体 L"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M" panose="00020600040101010101" pitchFamily="18" charset="-122"/>
          <a:ea typeface="阿里巴巴普惠体 M" panose="00020600040101010101"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M" panose="00020600040101010101" pitchFamily="18" charset="-122"/>
          <a:ea typeface="阿里巴巴普惠体 M" panose="00020600040101010101"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M" panose="00020600040101010101" pitchFamily="18" charset="-122"/>
          <a:ea typeface="阿里巴巴普惠体 M" panose="00020600040101010101"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M" panose="00020600040101010101" pitchFamily="18" charset="-122"/>
          <a:ea typeface="阿里巴巴普惠体 M" panose="00020600040101010101"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7.jp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microsoft.com/office/2007/relationships/hdphoto" Target="../media/hdphoto4.wdp"/><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43.png"/><Relationship Id="rId5" Type="http://schemas.microsoft.com/office/2007/relationships/hdphoto" Target="../media/hdphoto3.wdp"/><Relationship Id="rId10" Type="http://schemas.openxmlformats.org/officeDocument/2006/relationships/image" Target="../media/image45.png"/><Relationship Id="rId4" Type="http://schemas.openxmlformats.org/officeDocument/2006/relationships/image" Target="../media/image42.png"/><Relationship Id="rId9" Type="http://schemas.microsoft.com/office/2007/relationships/hdphoto" Target="../media/hdphoto5.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microsoft.com/office/2007/relationships/hdphoto" Target="../media/hdphoto2.wdp"/></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microsoft.com/office/2007/relationships/hdphoto" Target="../media/hdphoto2.wdp"/></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microsoft.com/office/2007/relationships/hdphoto" Target="../media/hdphoto2.wdp"/></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microsoft.com/office/2007/relationships/hdphoto" Target="../media/hdphoto2.wdp"/></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28"/>
          <p:cNvSpPr/>
          <p:nvPr/>
        </p:nvSpPr>
        <p:spPr>
          <a:xfrm rot="2700000">
            <a:off x="9330371" y="916648"/>
            <a:ext cx="1420687" cy="1427783"/>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任意多边形 17"/>
          <p:cNvSpPr/>
          <p:nvPr/>
        </p:nvSpPr>
        <p:spPr>
          <a:xfrm rot="2700000">
            <a:off x="3117460" y="-89875"/>
            <a:ext cx="7004023" cy="7037748"/>
          </a:xfrm>
          <a:custGeom>
            <a:avLst/>
            <a:gdLst>
              <a:gd name="connsiteX0" fmla="*/ 0 w 7004023"/>
              <a:gd name="connsiteY0" fmla="*/ 2171546 h 7037748"/>
              <a:gd name="connsiteX1" fmla="*/ 1740201 w 7004023"/>
              <a:gd name="connsiteY1" fmla="*/ 431345 h 7037748"/>
              <a:gd name="connsiteX2" fmla="*/ 1740202 w 7004023"/>
              <a:gd name="connsiteY2" fmla="*/ 431345 h 7037748"/>
              <a:gd name="connsiteX3" fmla="*/ 2171547 w 7004023"/>
              <a:gd name="connsiteY3" fmla="*/ 0 h 7037748"/>
              <a:gd name="connsiteX4" fmla="*/ 6358431 w 7004023"/>
              <a:gd name="connsiteY4" fmla="*/ 0 h 7037748"/>
              <a:gd name="connsiteX5" fmla="*/ 7004023 w 7004023"/>
              <a:gd name="connsiteY5" fmla="*/ 645592 h 7037748"/>
              <a:gd name="connsiteX6" fmla="*/ 7004022 w 7004023"/>
              <a:gd name="connsiteY6" fmla="*/ 4866202 h 7037748"/>
              <a:gd name="connsiteX7" fmla="*/ 5263822 w 7004023"/>
              <a:gd name="connsiteY7" fmla="*/ 6606403 h 7037748"/>
              <a:gd name="connsiteX8" fmla="*/ 5263822 w 7004023"/>
              <a:gd name="connsiteY8" fmla="*/ 6606401 h 7037748"/>
              <a:gd name="connsiteX9" fmla="*/ 4832475 w 7004023"/>
              <a:gd name="connsiteY9" fmla="*/ 7037748 h 7037748"/>
              <a:gd name="connsiteX10" fmla="*/ 4832474 w 7004023"/>
              <a:gd name="connsiteY10" fmla="*/ 2171546 h 703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4023" h="7037748">
                <a:moveTo>
                  <a:pt x="0" y="2171546"/>
                </a:moveTo>
                <a:lnTo>
                  <a:pt x="1740201" y="431345"/>
                </a:lnTo>
                <a:lnTo>
                  <a:pt x="1740202" y="431345"/>
                </a:lnTo>
                <a:lnTo>
                  <a:pt x="2171547" y="0"/>
                </a:lnTo>
                <a:lnTo>
                  <a:pt x="6358431" y="0"/>
                </a:lnTo>
                <a:cubicBezTo>
                  <a:pt x="6714981" y="0"/>
                  <a:pt x="7004023" y="289042"/>
                  <a:pt x="7004023" y="645592"/>
                </a:cubicBezTo>
                <a:lnTo>
                  <a:pt x="7004022" y="4866202"/>
                </a:lnTo>
                <a:lnTo>
                  <a:pt x="5263822" y="6606403"/>
                </a:lnTo>
                <a:lnTo>
                  <a:pt x="5263822" y="6606401"/>
                </a:lnTo>
                <a:lnTo>
                  <a:pt x="4832475" y="7037748"/>
                </a:lnTo>
                <a:lnTo>
                  <a:pt x="4832474" y="2171546"/>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2" name="任意多边形 21"/>
          <p:cNvSpPr/>
          <p:nvPr/>
        </p:nvSpPr>
        <p:spPr>
          <a:xfrm rot="2700000">
            <a:off x="6954633" y="2305990"/>
            <a:ext cx="4353560" cy="4231886"/>
          </a:xfrm>
          <a:custGeom>
            <a:avLst/>
            <a:gdLst>
              <a:gd name="connsiteX0" fmla="*/ 0 w 4353560"/>
              <a:gd name="connsiteY0" fmla="*/ 1105934 h 4231886"/>
              <a:gd name="connsiteX1" fmla="*/ 1105935 w 4353560"/>
              <a:gd name="connsiteY1" fmla="*/ 0 h 4231886"/>
              <a:gd name="connsiteX2" fmla="*/ 3943273 w 4353560"/>
              <a:gd name="connsiteY2" fmla="*/ 0 h 4231886"/>
              <a:gd name="connsiteX3" fmla="*/ 4353560 w 4353560"/>
              <a:gd name="connsiteY3" fmla="*/ 410287 h 4231886"/>
              <a:gd name="connsiteX4" fmla="*/ 4353560 w 4353560"/>
              <a:gd name="connsiteY4" fmla="*/ 3125951 h 4231886"/>
              <a:gd name="connsiteX5" fmla="*/ 3247625 w 4353560"/>
              <a:gd name="connsiteY5" fmla="*/ 4231886 h 4231886"/>
              <a:gd name="connsiteX6" fmla="*/ 3247625 w 4353560"/>
              <a:gd name="connsiteY6" fmla="*/ 1105934 h 42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3560" h="4231886">
                <a:moveTo>
                  <a:pt x="0" y="1105934"/>
                </a:moveTo>
                <a:lnTo>
                  <a:pt x="1105935" y="0"/>
                </a:lnTo>
                <a:lnTo>
                  <a:pt x="3943273" y="0"/>
                </a:lnTo>
                <a:cubicBezTo>
                  <a:pt x="4169868" y="0"/>
                  <a:pt x="4353560" y="183692"/>
                  <a:pt x="4353560" y="410287"/>
                </a:cubicBezTo>
                <a:lnTo>
                  <a:pt x="4353560" y="3125951"/>
                </a:lnTo>
                <a:lnTo>
                  <a:pt x="3247625" y="4231886"/>
                </a:lnTo>
                <a:lnTo>
                  <a:pt x="3247625" y="1105934"/>
                </a:ln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0" name="任意多边形 19"/>
          <p:cNvSpPr/>
          <p:nvPr/>
        </p:nvSpPr>
        <p:spPr>
          <a:xfrm rot="2700000">
            <a:off x="6395587" y="386782"/>
            <a:ext cx="4706557" cy="47300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3" name="文本框 22"/>
          <p:cNvSpPr txBox="1"/>
          <p:nvPr/>
        </p:nvSpPr>
        <p:spPr>
          <a:xfrm>
            <a:off x="931872" y="1543062"/>
            <a:ext cx="1837362" cy="707886"/>
          </a:xfrm>
          <a:prstGeom prst="rect">
            <a:avLst/>
          </a:prstGeom>
          <a:noFill/>
        </p:spPr>
        <p:txBody>
          <a:bodyPr wrap="none" rtlCol="0">
            <a:spAutoFit/>
            <a:scene3d>
              <a:camera prst="orthographicFront"/>
              <a:lightRig rig="threePt" dir="t"/>
            </a:scene3d>
            <a:sp3d contourW="12700"/>
          </a:bodyPr>
          <a:lstStyle/>
          <a:p>
            <a:r>
              <a:rPr lang="zh-TW" altLang="en-US" sz="4000" b="1" dirty="0">
                <a:solidFill>
                  <a:srgbClr val="5D999F"/>
                </a:solidFill>
                <a:latin typeface="Times New Roman" panose="02020603050405020304" pitchFamily="18" charset="0"/>
                <a:ea typeface="標楷體" panose="03000509000000000000" pitchFamily="65" charset="-120"/>
              </a:rPr>
              <a:t>第</a:t>
            </a:r>
            <a:r>
              <a:rPr lang="en-US" altLang="zh-TW" sz="4000" b="1" dirty="0">
                <a:solidFill>
                  <a:srgbClr val="5D999F"/>
                </a:solidFill>
                <a:latin typeface="Times New Roman" panose="02020603050405020304" pitchFamily="18" charset="0"/>
                <a:ea typeface="標楷體" panose="03000509000000000000" pitchFamily="65" charset="-120"/>
              </a:rPr>
              <a:t>C7</a:t>
            </a:r>
            <a:r>
              <a:rPr lang="zh-TW" altLang="en-US" sz="4000" b="1" dirty="0">
                <a:solidFill>
                  <a:srgbClr val="5D999F"/>
                </a:solidFill>
                <a:latin typeface="Times New Roman" panose="02020603050405020304" pitchFamily="18" charset="0"/>
                <a:ea typeface="標楷體" panose="03000509000000000000" pitchFamily="65" charset="-120"/>
              </a:rPr>
              <a:t>組</a:t>
            </a:r>
            <a:endParaRPr lang="zh-CN" altLang="en-US" sz="4000" b="1" dirty="0">
              <a:solidFill>
                <a:srgbClr val="5D999F"/>
              </a:solidFill>
              <a:latin typeface="Times New Roman" panose="02020603050405020304" pitchFamily="18" charset="0"/>
              <a:ea typeface="標楷體" panose="03000509000000000000" pitchFamily="65" charset="-120"/>
            </a:endParaRPr>
          </a:p>
        </p:txBody>
      </p:sp>
      <p:sp>
        <p:nvSpPr>
          <p:cNvPr id="24" name="文本框 23"/>
          <p:cNvSpPr txBox="1"/>
          <p:nvPr/>
        </p:nvSpPr>
        <p:spPr>
          <a:xfrm>
            <a:off x="844018" y="2298276"/>
            <a:ext cx="7811828" cy="1754326"/>
          </a:xfrm>
          <a:prstGeom prst="rect">
            <a:avLst/>
          </a:prstGeom>
          <a:noFill/>
        </p:spPr>
        <p:txBody>
          <a:bodyPr wrap="square" rtlCol="0">
            <a:spAutoFit/>
            <a:scene3d>
              <a:camera prst="orthographicFront"/>
              <a:lightRig rig="threePt" dir="t"/>
            </a:scene3d>
            <a:sp3d contourW="12700"/>
          </a:bodyPr>
          <a:lstStyle/>
          <a:p>
            <a:r>
              <a:rPr lang="zh-TW" altLang="en-US" sz="5400" b="1" dirty="0">
                <a:solidFill>
                  <a:schemeClr val="tx1">
                    <a:lumMod val="75000"/>
                    <a:lumOff val="25000"/>
                  </a:schemeClr>
                </a:solidFill>
                <a:latin typeface="Times New Roman" panose="02020603050405020304" pitchFamily="18" charset="0"/>
                <a:ea typeface="標楷體" panose="03000509000000000000" pitchFamily="65" charset="-120"/>
              </a:rPr>
              <a:t>糖尿病引起的視網膜病變影像辨識</a:t>
            </a:r>
            <a:endParaRPr lang="zh-CN" altLang="en-US" sz="5400" b="1" dirty="0">
              <a:solidFill>
                <a:schemeClr val="tx1">
                  <a:lumMod val="75000"/>
                  <a:lumOff val="25000"/>
                </a:schemeClr>
              </a:solidFill>
              <a:latin typeface="Times New Roman" panose="02020603050405020304" pitchFamily="18" charset="0"/>
              <a:ea typeface="標楷體" panose="03000509000000000000" pitchFamily="65" charset="-120"/>
            </a:endParaRPr>
          </a:p>
        </p:txBody>
      </p:sp>
      <p:sp>
        <p:nvSpPr>
          <p:cNvPr id="30" name="任意多边形 29"/>
          <p:cNvSpPr/>
          <p:nvPr/>
        </p:nvSpPr>
        <p:spPr>
          <a:xfrm rot="2700000">
            <a:off x="10732001" y="5932661"/>
            <a:ext cx="922260" cy="926867"/>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2">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32" name="任意多边形 31"/>
          <p:cNvSpPr/>
          <p:nvPr/>
        </p:nvSpPr>
        <p:spPr>
          <a:xfrm rot="2700000">
            <a:off x="1301417" y="5457574"/>
            <a:ext cx="707075" cy="710607"/>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33" name="任意多边形 32"/>
          <p:cNvSpPr/>
          <p:nvPr/>
        </p:nvSpPr>
        <p:spPr>
          <a:xfrm rot="2700000">
            <a:off x="4935484" y="465347"/>
            <a:ext cx="354223" cy="355992"/>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nvGrpSpPr>
          <p:cNvPr id="41" name="组合 40"/>
          <p:cNvGrpSpPr/>
          <p:nvPr/>
        </p:nvGrpSpPr>
        <p:grpSpPr>
          <a:xfrm>
            <a:off x="458272" y="546208"/>
            <a:ext cx="311151" cy="194270"/>
            <a:chOff x="207558" y="206734"/>
            <a:chExt cx="380545" cy="157163"/>
          </a:xfrm>
        </p:grpSpPr>
        <p:cxnSp>
          <p:nvCxnSpPr>
            <p:cNvPr id="35" name="直接连接符 34"/>
            <p:cNvCxnSpPr/>
            <p:nvPr/>
          </p:nvCxnSpPr>
          <p:spPr>
            <a:xfrm>
              <a:off x="207558" y="206734"/>
              <a:ext cx="380545" cy="0"/>
            </a:xfrm>
            <a:prstGeom prst="line">
              <a:avLst/>
            </a:prstGeom>
            <a:ln w="38100" cap="rnd">
              <a:solidFill>
                <a:srgbClr val="5D999F"/>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07558" y="285316"/>
              <a:ext cx="380545" cy="0"/>
            </a:xfrm>
            <a:prstGeom prst="line">
              <a:avLst/>
            </a:prstGeom>
            <a:ln w="38100" cap="rnd">
              <a:solidFill>
                <a:srgbClr val="5D999F"/>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07558" y="363897"/>
              <a:ext cx="380545" cy="0"/>
            </a:xfrm>
            <a:prstGeom prst="line">
              <a:avLst/>
            </a:prstGeom>
            <a:ln w="38100" cap="rnd">
              <a:solidFill>
                <a:srgbClr val="5D999F"/>
              </a:solidFill>
              <a:round/>
            </a:ln>
          </p:spPr>
          <p:style>
            <a:lnRef idx="1">
              <a:schemeClr val="accent1"/>
            </a:lnRef>
            <a:fillRef idx="0">
              <a:schemeClr val="accent1"/>
            </a:fillRef>
            <a:effectRef idx="0">
              <a:schemeClr val="accent1"/>
            </a:effectRef>
            <a:fontRef idx="minor">
              <a:schemeClr val="tx1"/>
            </a:fontRef>
          </p:style>
        </p:cxnSp>
      </p:grpSp>
      <p:sp>
        <p:nvSpPr>
          <p:cNvPr id="42" name="文本框 41"/>
          <p:cNvSpPr txBox="1"/>
          <p:nvPr/>
        </p:nvSpPr>
        <p:spPr>
          <a:xfrm>
            <a:off x="890194" y="489455"/>
            <a:ext cx="3530455" cy="307777"/>
          </a:xfrm>
          <a:prstGeom prst="rect">
            <a:avLst/>
          </a:prstGeom>
          <a:noFill/>
        </p:spPr>
        <p:txBody>
          <a:bodyPr wrap="square" rtlCol="0">
            <a:spAutoFit/>
            <a:scene3d>
              <a:camera prst="orthographicFront"/>
              <a:lightRig rig="threePt" dir="t"/>
            </a:scene3d>
            <a:sp3d contourW="12700"/>
          </a:bodyPr>
          <a:lstStyle/>
          <a:p>
            <a:pPr algn="dist"/>
            <a:r>
              <a:rPr lang="zh-TW" altLang="en-US" sz="1400" b="1" dirty="0">
                <a:solidFill>
                  <a:schemeClr val="tx1">
                    <a:lumMod val="50000"/>
                    <a:lumOff val="50000"/>
                  </a:schemeClr>
                </a:solidFill>
                <a:latin typeface="Times New Roman" panose="02020603050405020304" pitchFamily="18" charset="0"/>
                <a:ea typeface="標楷體" panose="03000509000000000000" pitchFamily="65" charset="-120"/>
              </a:rPr>
              <a:t>期中專題報告</a:t>
            </a:r>
            <a:endParaRPr lang="zh-CN" altLang="en-US" sz="1400" b="1" dirty="0">
              <a:solidFill>
                <a:schemeClr val="tx1">
                  <a:lumMod val="50000"/>
                  <a:lumOff val="50000"/>
                </a:schemeClr>
              </a:solidFill>
              <a:latin typeface="Times New Roman" panose="02020603050405020304" pitchFamily="18" charset="0"/>
              <a:ea typeface="標楷體" panose="03000509000000000000" pitchFamily="65" charset="-120"/>
            </a:endParaRPr>
          </a:p>
        </p:txBody>
      </p:sp>
      <p:sp>
        <p:nvSpPr>
          <p:cNvPr id="43" name="文本框 22">
            <a:extLst>
              <a:ext uri="{FF2B5EF4-FFF2-40B4-BE49-F238E27FC236}">
                <a16:creationId xmlns:a16="http://schemas.microsoft.com/office/drawing/2014/main" id="{FDD3118E-D6DB-41FE-9D04-17C31F15536D}"/>
              </a:ext>
            </a:extLst>
          </p:cNvPr>
          <p:cNvSpPr txBox="1"/>
          <p:nvPr/>
        </p:nvSpPr>
        <p:spPr>
          <a:xfrm>
            <a:off x="990970" y="4052602"/>
            <a:ext cx="2031325"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scene3d>
              <a:camera prst="orthographicFront"/>
              <a:lightRig rig="threePt" dir="t"/>
            </a:scene3d>
            <a:sp3d contourW="12700"/>
          </a:bodyPr>
          <a:lstStyle/>
          <a:p>
            <a:r>
              <a:rPr lang="zh-TW" altLang="en-US" dirty="0">
                <a:ln w="0"/>
                <a:solidFill>
                  <a:schemeClr val="bg2"/>
                </a:solidFill>
                <a:latin typeface="Times New Roman" panose="02020603050405020304" pitchFamily="18" charset="0"/>
                <a:ea typeface="標楷體" panose="03000509000000000000" pitchFamily="65" charset="-120"/>
              </a:rPr>
              <a:t>指導老師：黃建宏</a:t>
            </a:r>
            <a:endParaRPr lang="zh-CN" altLang="en-US" dirty="0">
              <a:ln w="0"/>
              <a:solidFill>
                <a:schemeClr val="bg2"/>
              </a:solidFill>
              <a:latin typeface="Times New Roman" panose="02020603050405020304" pitchFamily="18" charset="0"/>
              <a:ea typeface="標楷體" panose="03000509000000000000" pitchFamily="65" charset="-120"/>
            </a:endParaRPr>
          </a:p>
        </p:txBody>
      </p:sp>
      <p:sp>
        <p:nvSpPr>
          <p:cNvPr id="44" name="文本框 22">
            <a:extLst>
              <a:ext uri="{FF2B5EF4-FFF2-40B4-BE49-F238E27FC236}">
                <a16:creationId xmlns:a16="http://schemas.microsoft.com/office/drawing/2014/main" id="{8BF49F7E-9202-40D1-AEF3-39E3DC8E8295}"/>
              </a:ext>
            </a:extLst>
          </p:cNvPr>
          <p:cNvSpPr txBox="1"/>
          <p:nvPr/>
        </p:nvSpPr>
        <p:spPr>
          <a:xfrm>
            <a:off x="990970" y="4682126"/>
            <a:ext cx="2492990"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scene3d>
              <a:camera prst="orthographicFront"/>
              <a:lightRig rig="threePt" dir="t"/>
            </a:scene3d>
            <a:sp3d contourW="12700"/>
          </a:bodyPr>
          <a:lstStyle/>
          <a:p>
            <a:r>
              <a:rPr lang="zh-TW" altLang="en-US" dirty="0">
                <a:ln w="0"/>
                <a:solidFill>
                  <a:schemeClr val="bg2"/>
                </a:solidFill>
                <a:latin typeface="Times New Roman" panose="02020603050405020304" pitchFamily="18" charset="0"/>
                <a:ea typeface="標楷體" panose="03000509000000000000" pitchFamily="65" charset="-120"/>
              </a:rPr>
              <a:t>組員：林景順、鄭宗軒</a:t>
            </a:r>
            <a:endParaRPr lang="zh-CN" altLang="en-US" dirty="0">
              <a:ln w="0"/>
              <a:solidFill>
                <a:schemeClr val="bg2"/>
              </a:solidFill>
              <a:latin typeface="Times New Roman" panose="02020603050405020304" pitchFamily="18" charset="0"/>
              <a:ea typeface="標楷體" panose="03000509000000000000" pitchFamily="65"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4910975" y="1744288"/>
            <a:ext cx="2905153" cy="664221"/>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7965915" cy="923330"/>
            <a:chOff x="-102618" y="10205"/>
            <a:chExt cx="7965915" cy="923330"/>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7763804" cy="923330"/>
              <a:chOff x="99493" y="10205"/>
              <a:chExt cx="7763804" cy="923330"/>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6417141" cy="923330"/>
              </a:xfrm>
              <a:prstGeom prst="rect">
                <a:avLst/>
              </a:prstGeom>
              <a:noFill/>
            </p:spPr>
            <p:txBody>
              <a:bodyPr wrap="none" rtlCol="0">
                <a:spAutoFit/>
                <a:scene3d>
                  <a:camera prst="orthographicFront"/>
                  <a:lightRig rig="threePt" dir="t"/>
                </a:scene3d>
                <a:sp3d contourW="12700"/>
              </a:bodyPr>
              <a:lstStyle/>
              <a:p>
                <a:r>
                  <a:rPr lang="zh-TW" altLang="en-US" sz="5400" b="1" dirty="0">
                    <a:solidFill>
                      <a:schemeClr val="accent3"/>
                    </a:solidFill>
                    <a:latin typeface="Times New Roman" panose="02020603050405020304" pitchFamily="18" charset="0"/>
                    <a:ea typeface="標楷體" panose="03000509000000000000" pitchFamily="65" charset="-120"/>
                  </a:rPr>
                  <a:t>研究方法與進行步驟</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37" name="矩形 36">
            <a:extLst>
              <a:ext uri="{FF2B5EF4-FFF2-40B4-BE49-F238E27FC236}">
                <a16:creationId xmlns:a16="http://schemas.microsoft.com/office/drawing/2014/main" id="{AC01B541-DCE4-47CE-996F-E8ADA9802EAF}"/>
              </a:ext>
            </a:extLst>
          </p:cNvPr>
          <p:cNvSpPr/>
          <p:nvPr/>
        </p:nvSpPr>
        <p:spPr>
          <a:xfrm>
            <a:off x="728489" y="1264320"/>
            <a:ext cx="1720797" cy="599395"/>
          </a:xfrm>
          <a:prstGeom prst="rect">
            <a:avLst/>
          </a:prstGeom>
        </p:spPr>
        <p:txBody>
          <a:bodyPr wrap="square">
            <a:spAutoFit/>
            <a:scene3d>
              <a:camera prst="orthographicFront"/>
              <a:lightRig rig="threePt" dir="t"/>
            </a:scene3d>
            <a:sp3d contourW="12700"/>
          </a:bodyPr>
          <a:lstStyle/>
          <a:p>
            <a:pPr>
              <a:lnSpc>
                <a:spcPct val="120000"/>
              </a:lnSpc>
            </a:pPr>
            <a:r>
              <a:rPr lang="zh-TW" altLang="en-US" sz="3000" b="1" dirty="0">
                <a:solidFill>
                  <a:schemeClr val="tx1">
                    <a:lumMod val="65000"/>
                    <a:lumOff val="35000"/>
                  </a:schemeClr>
                </a:solidFill>
                <a:latin typeface="Times New Roman" panose="02020603050405020304" pitchFamily="18" charset="0"/>
                <a:ea typeface="標楷體" panose="03000509000000000000" pitchFamily="65" charset="-120"/>
              </a:rPr>
              <a:t>資料來源</a:t>
            </a:r>
            <a:endParaRPr lang="zh-CN" altLang="en-US" sz="3000" b="1" dirty="0">
              <a:solidFill>
                <a:schemeClr val="tx1">
                  <a:lumMod val="65000"/>
                  <a:lumOff val="35000"/>
                </a:schemeClr>
              </a:solidFill>
              <a:latin typeface="Times New Roman" panose="02020603050405020304" pitchFamily="18" charset="0"/>
              <a:ea typeface="標楷體" panose="03000509000000000000" pitchFamily="65" charset="-120"/>
            </a:endParaRPr>
          </a:p>
        </p:txBody>
      </p:sp>
      <p:graphicFrame>
        <p:nvGraphicFramePr>
          <p:cNvPr id="13" name="圖表 12">
            <a:extLst>
              <a:ext uri="{FF2B5EF4-FFF2-40B4-BE49-F238E27FC236}">
                <a16:creationId xmlns:a16="http://schemas.microsoft.com/office/drawing/2014/main" id="{50C6E191-08BB-464C-B5DA-662F1D3991A3}"/>
              </a:ext>
            </a:extLst>
          </p:cNvPr>
          <p:cNvGraphicFramePr>
            <a:graphicFrameLocks/>
          </p:cNvGraphicFramePr>
          <p:nvPr>
            <p:extLst>
              <p:ext uri="{D42A27DB-BD31-4B8C-83A1-F6EECF244321}">
                <p14:modId xmlns:p14="http://schemas.microsoft.com/office/powerpoint/2010/main" val="2104218827"/>
              </p:ext>
            </p:extLst>
          </p:nvPr>
        </p:nvGraphicFramePr>
        <p:xfrm>
          <a:off x="2645252" y="1690688"/>
          <a:ext cx="7870348" cy="4283392"/>
        </p:xfrm>
        <a:graphic>
          <a:graphicData uri="http://schemas.openxmlformats.org/drawingml/2006/chart">
            <c:chart xmlns:c="http://schemas.openxmlformats.org/drawingml/2006/chart" xmlns:r="http://schemas.openxmlformats.org/officeDocument/2006/relationships" r:id="rId3"/>
          </a:graphicData>
        </a:graphic>
      </p:graphicFrame>
      <p:sp>
        <p:nvSpPr>
          <p:cNvPr id="14" name="文字方塊 13">
            <a:extLst>
              <a:ext uri="{FF2B5EF4-FFF2-40B4-BE49-F238E27FC236}">
                <a16:creationId xmlns:a16="http://schemas.microsoft.com/office/drawing/2014/main" id="{8C21F75A-2CA9-44A1-8A7C-585C735EC3CF}"/>
              </a:ext>
            </a:extLst>
          </p:cNvPr>
          <p:cNvSpPr txBox="1"/>
          <p:nvPr/>
        </p:nvSpPr>
        <p:spPr>
          <a:xfrm>
            <a:off x="4533563" y="5974080"/>
            <a:ext cx="4031873" cy="400110"/>
          </a:xfrm>
          <a:prstGeom prst="rect">
            <a:avLst/>
          </a:prstGeom>
          <a:noFill/>
        </p:spPr>
        <p:txBody>
          <a:bodyPr wrap="none" rtlCol="0">
            <a:spAutoFit/>
          </a:bodyPr>
          <a:lstStyle/>
          <a:p>
            <a:r>
              <a:rPr lang="zh-TW" altLang="en-US" sz="2000" dirty="0">
                <a:latin typeface="標楷體" panose="03000509000000000000" pitchFamily="65" charset="-120"/>
                <a:ea typeface="標楷體" panose="03000509000000000000" pitchFamily="65" charset="-120"/>
              </a:rPr>
              <a:t>訓練資料</a:t>
            </a:r>
            <a:r>
              <a:rPr lang="en-US" altLang="zh-TW" sz="2000" dirty="0">
                <a:latin typeface="標楷體" panose="03000509000000000000" pitchFamily="65" charset="-120"/>
                <a:ea typeface="標楷體" panose="03000509000000000000" pitchFamily="65" charset="-120"/>
              </a:rPr>
              <a:t>3662</a:t>
            </a:r>
            <a:r>
              <a:rPr lang="zh-TW" altLang="en-US" sz="2000" dirty="0">
                <a:latin typeface="標楷體" panose="03000509000000000000" pitchFamily="65" charset="-120"/>
                <a:ea typeface="標楷體" panose="03000509000000000000" pitchFamily="65" charset="-120"/>
              </a:rPr>
              <a:t>張，測試資料</a:t>
            </a:r>
            <a:r>
              <a:rPr lang="en-US" altLang="zh-TW" sz="2000" dirty="0">
                <a:latin typeface="標楷體" panose="03000509000000000000" pitchFamily="65" charset="-120"/>
                <a:ea typeface="標楷體" panose="03000509000000000000" pitchFamily="65" charset="-120"/>
              </a:rPr>
              <a:t>1928</a:t>
            </a:r>
            <a:r>
              <a:rPr lang="zh-TW" altLang="en-US" sz="2000" dirty="0">
                <a:latin typeface="標楷體" panose="03000509000000000000" pitchFamily="65" charset="-120"/>
                <a:ea typeface="標楷體" panose="03000509000000000000" pitchFamily="65" charset="-120"/>
              </a:rPr>
              <a:t>張</a:t>
            </a:r>
          </a:p>
        </p:txBody>
      </p:sp>
    </p:spTree>
    <p:extLst>
      <p:ext uri="{BB962C8B-B14F-4D97-AF65-F5344CB8AC3E}">
        <p14:creationId xmlns:p14="http://schemas.microsoft.com/office/powerpoint/2010/main" val="1776382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4910975" y="1744288"/>
            <a:ext cx="2905153" cy="664221"/>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7965915" cy="923330"/>
            <a:chOff x="-102618" y="10205"/>
            <a:chExt cx="7965915" cy="923330"/>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7763804" cy="923330"/>
              <a:chOff x="99493" y="10205"/>
              <a:chExt cx="7763804" cy="923330"/>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6417141" cy="923330"/>
              </a:xfrm>
              <a:prstGeom prst="rect">
                <a:avLst/>
              </a:prstGeom>
              <a:noFill/>
            </p:spPr>
            <p:txBody>
              <a:bodyPr wrap="none" rtlCol="0">
                <a:spAutoFit/>
                <a:scene3d>
                  <a:camera prst="orthographicFront"/>
                  <a:lightRig rig="threePt" dir="t"/>
                </a:scene3d>
                <a:sp3d contourW="12700"/>
              </a:bodyPr>
              <a:lstStyle/>
              <a:p>
                <a:r>
                  <a:rPr lang="zh-TW" altLang="en-US" sz="5400" b="1" dirty="0">
                    <a:solidFill>
                      <a:schemeClr val="accent3"/>
                    </a:solidFill>
                    <a:latin typeface="Times New Roman" panose="02020603050405020304" pitchFamily="18" charset="0"/>
                    <a:ea typeface="標楷體" panose="03000509000000000000" pitchFamily="65" charset="-120"/>
                  </a:rPr>
                  <a:t>研究方法與進行步驟</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37" name="矩形 36">
            <a:extLst>
              <a:ext uri="{FF2B5EF4-FFF2-40B4-BE49-F238E27FC236}">
                <a16:creationId xmlns:a16="http://schemas.microsoft.com/office/drawing/2014/main" id="{AC01B541-DCE4-47CE-996F-E8ADA9802EAF}"/>
              </a:ext>
            </a:extLst>
          </p:cNvPr>
          <p:cNvSpPr/>
          <p:nvPr/>
        </p:nvSpPr>
        <p:spPr>
          <a:xfrm>
            <a:off x="728489" y="1264320"/>
            <a:ext cx="1720797" cy="597984"/>
          </a:xfrm>
          <a:prstGeom prst="rect">
            <a:avLst/>
          </a:prstGeom>
        </p:spPr>
        <p:txBody>
          <a:bodyPr wrap="square">
            <a:spAutoFit/>
            <a:scene3d>
              <a:camera prst="orthographicFront"/>
              <a:lightRig rig="threePt" dir="t"/>
            </a:scene3d>
            <a:sp3d contourW="12700"/>
          </a:bodyPr>
          <a:lstStyle/>
          <a:p>
            <a:pPr>
              <a:lnSpc>
                <a:spcPct val="120000"/>
              </a:lnSpc>
            </a:pPr>
            <a:r>
              <a:rPr lang="zh-TW" altLang="en-US" sz="3000" b="1" dirty="0">
                <a:solidFill>
                  <a:schemeClr val="tx1">
                    <a:lumMod val="65000"/>
                    <a:lumOff val="35000"/>
                  </a:schemeClr>
                </a:solidFill>
                <a:latin typeface="Times New Roman" panose="02020603050405020304" pitchFamily="18" charset="0"/>
                <a:ea typeface="標楷體" panose="03000509000000000000" pitchFamily="65" charset="-120"/>
              </a:rPr>
              <a:t>影像分析</a:t>
            </a:r>
            <a:endParaRPr lang="zh-CN" altLang="en-US" sz="3000" b="1" dirty="0">
              <a:solidFill>
                <a:schemeClr val="tx1">
                  <a:lumMod val="65000"/>
                  <a:lumOff val="35000"/>
                </a:schemeClr>
              </a:solidFill>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0FB24FB7-A64A-495E-904F-712EAC3B42D2}"/>
              </a:ext>
            </a:extLst>
          </p:cNvPr>
          <p:cNvPicPr>
            <a:picLocks noChangeAspect="1"/>
          </p:cNvPicPr>
          <p:nvPr/>
        </p:nvPicPr>
        <p:blipFill>
          <a:blip r:embed="rId3"/>
          <a:stretch>
            <a:fillRect/>
          </a:stretch>
        </p:blipFill>
        <p:spPr>
          <a:xfrm>
            <a:off x="767172" y="1919838"/>
            <a:ext cx="4648639" cy="3417169"/>
          </a:xfrm>
          <a:prstGeom prst="rect">
            <a:avLst/>
          </a:prstGeom>
        </p:spPr>
      </p:pic>
      <p:pic>
        <p:nvPicPr>
          <p:cNvPr id="6" name="圖片 5">
            <a:extLst>
              <a:ext uri="{FF2B5EF4-FFF2-40B4-BE49-F238E27FC236}">
                <a16:creationId xmlns:a16="http://schemas.microsoft.com/office/drawing/2014/main" id="{C569C2A5-D6E9-4F22-9A86-4425DE8D8798}"/>
              </a:ext>
            </a:extLst>
          </p:cNvPr>
          <p:cNvPicPr>
            <a:picLocks noChangeAspect="1"/>
          </p:cNvPicPr>
          <p:nvPr/>
        </p:nvPicPr>
        <p:blipFill>
          <a:blip r:embed="rId4"/>
          <a:stretch>
            <a:fillRect/>
          </a:stretch>
        </p:blipFill>
        <p:spPr>
          <a:xfrm>
            <a:off x="6853556" y="1934940"/>
            <a:ext cx="4609955" cy="3417170"/>
          </a:xfrm>
          <a:prstGeom prst="rect">
            <a:avLst/>
          </a:prstGeom>
        </p:spPr>
      </p:pic>
    </p:spTree>
    <p:extLst>
      <p:ext uri="{BB962C8B-B14F-4D97-AF65-F5344CB8AC3E}">
        <p14:creationId xmlns:p14="http://schemas.microsoft.com/office/powerpoint/2010/main" val="138822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2743854" y="3390090"/>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5" name="矩形 54"/>
          <p:cNvSpPr/>
          <p:nvPr/>
        </p:nvSpPr>
        <p:spPr>
          <a:xfrm>
            <a:off x="4910975" y="1744288"/>
            <a:ext cx="2905153" cy="664221"/>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7965915" cy="923330"/>
            <a:chOff x="-102618" y="10205"/>
            <a:chExt cx="7965915" cy="923330"/>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7763804" cy="923330"/>
              <a:chOff x="99493" y="10205"/>
              <a:chExt cx="7763804" cy="923330"/>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6417141" cy="923330"/>
              </a:xfrm>
              <a:prstGeom prst="rect">
                <a:avLst/>
              </a:prstGeom>
              <a:noFill/>
            </p:spPr>
            <p:txBody>
              <a:bodyPr wrap="none" rtlCol="0">
                <a:spAutoFit/>
                <a:scene3d>
                  <a:camera prst="orthographicFront"/>
                  <a:lightRig rig="threePt" dir="t"/>
                </a:scene3d>
                <a:sp3d contourW="12700"/>
              </a:bodyPr>
              <a:lstStyle/>
              <a:p>
                <a:r>
                  <a:rPr lang="zh-TW" altLang="en-US" sz="5400" b="1" dirty="0">
                    <a:solidFill>
                      <a:schemeClr val="accent3"/>
                    </a:solidFill>
                    <a:latin typeface="Times New Roman" panose="02020603050405020304" pitchFamily="18" charset="0"/>
                    <a:ea typeface="標楷體" panose="03000509000000000000" pitchFamily="65" charset="-120"/>
                  </a:rPr>
                  <a:t>研究方法與進行步驟</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37" name="矩形 36">
            <a:extLst>
              <a:ext uri="{FF2B5EF4-FFF2-40B4-BE49-F238E27FC236}">
                <a16:creationId xmlns:a16="http://schemas.microsoft.com/office/drawing/2014/main" id="{AC01B541-DCE4-47CE-996F-E8ADA9802EAF}"/>
              </a:ext>
            </a:extLst>
          </p:cNvPr>
          <p:cNvSpPr/>
          <p:nvPr/>
        </p:nvSpPr>
        <p:spPr>
          <a:xfrm>
            <a:off x="728489" y="1264320"/>
            <a:ext cx="1720797" cy="597984"/>
          </a:xfrm>
          <a:prstGeom prst="rect">
            <a:avLst/>
          </a:prstGeom>
        </p:spPr>
        <p:txBody>
          <a:bodyPr wrap="square">
            <a:spAutoFit/>
            <a:scene3d>
              <a:camera prst="orthographicFront"/>
              <a:lightRig rig="threePt" dir="t"/>
            </a:scene3d>
            <a:sp3d contourW="12700"/>
          </a:bodyPr>
          <a:lstStyle/>
          <a:p>
            <a:pPr>
              <a:lnSpc>
                <a:spcPct val="120000"/>
              </a:lnSpc>
            </a:pPr>
            <a:r>
              <a:rPr lang="zh-TW" altLang="en-US" sz="3000" b="1" dirty="0">
                <a:solidFill>
                  <a:schemeClr val="tx1">
                    <a:lumMod val="65000"/>
                    <a:lumOff val="35000"/>
                  </a:schemeClr>
                </a:solidFill>
                <a:latin typeface="Times New Roman" panose="02020603050405020304" pitchFamily="18" charset="0"/>
                <a:ea typeface="標楷體" panose="03000509000000000000" pitchFamily="65" charset="-120"/>
              </a:rPr>
              <a:t>影像分析</a:t>
            </a:r>
            <a:endParaRPr lang="zh-CN" altLang="en-US" sz="3000" b="1" dirty="0">
              <a:solidFill>
                <a:schemeClr val="tx1">
                  <a:lumMod val="65000"/>
                  <a:lumOff val="35000"/>
                </a:schemeClr>
              </a:solidFill>
              <a:latin typeface="Times New Roman" panose="02020603050405020304" pitchFamily="18" charset="0"/>
              <a:ea typeface="標楷體" panose="03000509000000000000" pitchFamily="65" charset="-120"/>
            </a:endParaRPr>
          </a:p>
        </p:txBody>
      </p:sp>
      <p:grpSp>
        <p:nvGrpSpPr>
          <p:cNvPr id="2" name="群組 1">
            <a:extLst>
              <a:ext uri="{FF2B5EF4-FFF2-40B4-BE49-F238E27FC236}">
                <a16:creationId xmlns:a16="http://schemas.microsoft.com/office/drawing/2014/main" id="{F1509D40-4A09-4E4A-B658-2B6897C7A44B}"/>
              </a:ext>
            </a:extLst>
          </p:cNvPr>
          <p:cNvGrpSpPr/>
          <p:nvPr/>
        </p:nvGrpSpPr>
        <p:grpSpPr>
          <a:xfrm>
            <a:off x="429804" y="2713690"/>
            <a:ext cx="2566812" cy="2719328"/>
            <a:chOff x="2175932" y="2273192"/>
            <a:chExt cx="2566812" cy="2719328"/>
          </a:xfrm>
        </p:grpSpPr>
        <p:pic>
          <p:nvPicPr>
            <p:cNvPr id="1026" name="Picture 2">
              <a:extLst>
                <a:ext uri="{FF2B5EF4-FFF2-40B4-BE49-F238E27FC236}">
                  <a16:creationId xmlns:a16="http://schemas.microsoft.com/office/drawing/2014/main" id="{490B5759-E7F7-428A-A760-274FA124A1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0458" y="2273192"/>
              <a:ext cx="1677761" cy="1677761"/>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91066D15-E3FF-4567-A131-3378CD5A54DF}"/>
                </a:ext>
              </a:extLst>
            </p:cNvPr>
            <p:cNvSpPr/>
            <p:nvPr/>
          </p:nvSpPr>
          <p:spPr>
            <a:xfrm>
              <a:off x="2175932" y="4015971"/>
              <a:ext cx="2566812" cy="976549"/>
            </a:xfrm>
            <a:prstGeom prst="rect">
              <a:avLst/>
            </a:prstGeom>
          </p:spPr>
          <p:txBody>
            <a:bodyPr wrap="square">
              <a:spAutoFit/>
              <a:scene3d>
                <a:camera prst="orthographicFront"/>
                <a:lightRig rig="threePt" dir="t"/>
              </a:scene3d>
              <a:sp3d contourW="12700"/>
            </a:bodyPr>
            <a:lstStyle/>
            <a:p>
              <a:pPr algn="ctr">
                <a:lnSpc>
                  <a:spcPct val="120000"/>
                </a:lnSpc>
              </a:pPr>
              <a:r>
                <a:rPr lang="zh-TW" altLang="en-US" sz="2500" b="1" dirty="0">
                  <a:solidFill>
                    <a:schemeClr val="tx1">
                      <a:lumMod val="65000"/>
                      <a:lumOff val="35000"/>
                    </a:schemeClr>
                  </a:solidFill>
                  <a:latin typeface="Times New Roman" panose="02020603050405020304" pitchFamily="18" charset="0"/>
                  <a:ea typeface="標楷體" panose="03000509000000000000" pitchFamily="65" charset="-120"/>
                </a:rPr>
                <a:t>第</a:t>
              </a:r>
              <a:r>
                <a:rPr lang="en-US" altLang="zh-TW" sz="2500" b="1" dirty="0">
                  <a:solidFill>
                    <a:schemeClr val="tx1">
                      <a:lumMod val="65000"/>
                      <a:lumOff val="35000"/>
                    </a:schemeClr>
                  </a:solidFill>
                  <a:latin typeface="Times New Roman" panose="02020603050405020304" pitchFamily="18" charset="0"/>
                  <a:ea typeface="標楷體" panose="03000509000000000000" pitchFamily="65" charset="-120"/>
                </a:rPr>
                <a:t>0</a:t>
              </a:r>
              <a:r>
                <a:rPr lang="zh-TW" altLang="en-US" sz="2500" b="1" dirty="0">
                  <a:solidFill>
                    <a:schemeClr val="tx1">
                      <a:lumMod val="65000"/>
                      <a:lumOff val="35000"/>
                    </a:schemeClr>
                  </a:solidFill>
                  <a:latin typeface="Times New Roman" panose="02020603050405020304" pitchFamily="18" charset="0"/>
                  <a:ea typeface="標楷體" panose="03000509000000000000" pitchFamily="65" charset="-120"/>
                </a:rPr>
                <a:t>級 </a:t>
              </a:r>
              <a:endParaRPr lang="en-US" altLang="zh-TW" sz="2500" b="1" dirty="0">
                <a:solidFill>
                  <a:schemeClr val="tx1">
                    <a:lumMod val="65000"/>
                    <a:lumOff val="35000"/>
                  </a:schemeClr>
                </a:solidFill>
                <a:latin typeface="Times New Roman" panose="02020603050405020304" pitchFamily="18" charset="0"/>
                <a:ea typeface="標楷體" panose="03000509000000000000" pitchFamily="65" charset="-120"/>
              </a:endParaRPr>
            </a:p>
            <a:p>
              <a:pPr algn="ctr">
                <a:lnSpc>
                  <a:spcPct val="120000"/>
                </a:lnSpc>
              </a:pPr>
              <a:r>
                <a:rPr lang="en-US" altLang="zh-TW" sz="2500" b="1" dirty="0">
                  <a:solidFill>
                    <a:schemeClr val="tx1">
                      <a:lumMod val="65000"/>
                      <a:lumOff val="35000"/>
                    </a:schemeClr>
                  </a:solidFill>
                  <a:latin typeface="Times New Roman" panose="02020603050405020304" pitchFamily="18" charset="0"/>
                  <a:ea typeface="標楷體" panose="03000509000000000000" pitchFamily="65" charset="-120"/>
                </a:rPr>
                <a:t> </a:t>
              </a:r>
              <a:r>
                <a:rPr lang="zh-TW" altLang="en-US" sz="2500" b="1" dirty="0">
                  <a:solidFill>
                    <a:schemeClr val="tx1">
                      <a:lumMod val="65000"/>
                      <a:lumOff val="35000"/>
                    </a:schemeClr>
                  </a:solidFill>
                  <a:latin typeface="Times New Roman" panose="02020603050405020304" pitchFamily="18" charset="0"/>
                  <a:ea typeface="標楷體" panose="03000509000000000000" pitchFamily="65" charset="-120"/>
                </a:rPr>
                <a:t>健康眼球</a:t>
              </a:r>
            </a:p>
          </p:txBody>
        </p:sp>
      </p:grpSp>
      <p:grpSp>
        <p:nvGrpSpPr>
          <p:cNvPr id="16" name="群組 15">
            <a:extLst>
              <a:ext uri="{FF2B5EF4-FFF2-40B4-BE49-F238E27FC236}">
                <a16:creationId xmlns:a16="http://schemas.microsoft.com/office/drawing/2014/main" id="{C323BAA4-28AA-4E47-A028-B2E4E4E94065}"/>
              </a:ext>
            </a:extLst>
          </p:cNvPr>
          <p:cNvGrpSpPr/>
          <p:nvPr/>
        </p:nvGrpSpPr>
        <p:grpSpPr>
          <a:xfrm>
            <a:off x="3831571" y="2718984"/>
            <a:ext cx="4078638" cy="3103059"/>
            <a:chOff x="2455698" y="2553596"/>
            <a:chExt cx="4078638" cy="3103059"/>
          </a:xfrm>
        </p:grpSpPr>
        <p:pic>
          <p:nvPicPr>
            <p:cNvPr id="17" name="Picture 2">
              <a:extLst>
                <a:ext uri="{FF2B5EF4-FFF2-40B4-BE49-F238E27FC236}">
                  <a16:creationId xmlns:a16="http://schemas.microsoft.com/office/drawing/2014/main" id="{2B30B2B0-D833-4BB7-BB3A-939553CFD7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44686" y="2553596"/>
              <a:ext cx="2020139" cy="1545619"/>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id="{D259AD62-9775-4DE9-B811-059845BCF736}"/>
                </a:ext>
              </a:extLst>
            </p:cNvPr>
            <p:cNvSpPr/>
            <p:nvPr/>
          </p:nvSpPr>
          <p:spPr>
            <a:xfrm>
              <a:off x="2455698" y="4218441"/>
              <a:ext cx="4078638" cy="1438214"/>
            </a:xfrm>
            <a:prstGeom prst="rect">
              <a:avLst/>
            </a:prstGeom>
          </p:spPr>
          <p:txBody>
            <a:bodyPr wrap="square">
              <a:spAutoFit/>
              <a:scene3d>
                <a:camera prst="orthographicFront"/>
                <a:lightRig rig="threePt" dir="t"/>
              </a:scene3d>
              <a:sp3d contourW="12700"/>
            </a:bodyPr>
            <a:lstStyle/>
            <a:p>
              <a:pPr algn="ctr">
                <a:lnSpc>
                  <a:spcPct val="120000"/>
                </a:lnSpc>
              </a:pPr>
              <a:r>
                <a:rPr lang="zh-TW" altLang="en-US" sz="2500" b="1" dirty="0">
                  <a:solidFill>
                    <a:schemeClr val="tx1">
                      <a:lumMod val="65000"/>
                      <a:lumOff val="35000"/>
                    </a:schemeClr>
                  </a:solidFill>
                  <a:latin typeface="Times New Roman" panose="02020603050405020304" pitchFamily="18" charset="0"/>
                  <a:ea typeface="標楷體" panose="03000509000000000000" pitchFamily="65" charset="-120"/>
                </a:rPr>
                <a:t>第</a:t>
              </a:r>
              <a:r>
                <a:rPr lang="en-US" altLang="zh-TW" sz="2500" b="1" dirty="0">
                  <a:solidFill>
                    <a:schemeClr val="tx1">
                      <a:lumMod val="65000"/>
                      <a:lumOff val="35000"/>
                    </a:schemeClr>
                  </a:solidFill>
                  <a:latin typeface="Times New Roman" panose="02020603050405020304" pitchFamily="18" charset="0"/>
                  <a:ea typeface="標楷體" panose="03000509000000000000" pitchFamily="65" charset="-120"/>
                </a:rPr>
                <a:t>1</a:t>
              </a:r>
              <a:r>
                <a:rPr lang="zh-TW" altLang="en-US" sz="2500" b="1" dirty="0">
                  <a:solidFill>
                    <a:schemeClr val="tx1">
                      <a:lumMod val="65000"/>
                      <a:lumOff val="35000"/>
                    </a:schemeClr>
                  </a:solidFill>
                  <a:latin typeface="Times New Roman" panose="02020603050405020304" pitchFamily="18" charset="0"/>
                  <a:ea typeface="標楷體" panose="03000509000000000000" pitchFamily="65" charset="-120"/>
                </a:rPr>
                <a:t>級 </a:t>
              </a:r>
              <a:endParaRPr lang="en-US" altLang="zh-TW" sz="2500" b="1" dirty="0">
                <a:solidFill>
                  <a:schemeClr val="tx1">
                    <a:lumMod val="65000"/>
                    <a:lumOff val="35000"/>
                  </a:schemeClr>
                </a:solidFill>
                <a:latin typeface="Times New Roman" panose="02020603050405020304" pitchFamily="18" charset="0"/>
                <a:ea typeface="標楷體" panose="03000509000000000000" pitchFamily="65" charset="-120"/>
              </a:endParaRPr>
            </a:p>
            <a:p>
              <a:pPr algn="ctr">
                <a:lnSpc>
                  <a:spcPct val="120000"/>
                </a:lnSpc>
              </a:pPr>
              <a:r>
                <a:rPr lang="zh-TW" altLang="en-US" sz="2500" b="1" dirty="0">
                  <a:solidFill>
                    <a:schemeClr val="tx1">
                      <a:lumMod val="65000"/>
                      <a:lumOff val="35000"/>
                    </a:schemeClr>
                  </a:solidFill>
                  <a:latin typeface="Times New Roman" panose="02020603050405020304" pitchFamily="18" charset="0"/>
                  <a:ea typeface="標楷體" panose="03000509000000000000" pitchFamily="65" charset="-120"/>
                </a:rPr>
                <a:t>非增值期糖尿病視網膜病變， 眼球出現少部分微細血管瘤</a:t>
              </a:r>
            </a:p>
          </p:txBody>
        </p:sp>
      </p:grpSp>
      <p:grpSp>
        <p:nvGrpSpPr>
          <p:cNvPr id="21" name="群組 20">
            <a:extLst>
              <a:ext uri="{FF2B5EF4-FFF2-40B4-BE49-F238E27FC236}">
                <a16:creationId xmlns:a16="http://schemas.microsoft.com/office/drawing/2014/main" id="{B4088ED2-A2B9-4B4B-B04A-DACA4AD13B25}"/>
              </a:ext>
            </a:extLst>
          </p:cNvPr>
          <p:cNvGrpSpPr/>
          <p:nvPr/>
        </p:nvGrpSpPr>
        <p:grpSpPr>
          <a:xfrm>
            <a:off x="8508275" y="2713690"/>
            <a:ext cx="3540262" cy="3238492"/>
            <a:chOff x="1202482" y="2215693"/>
            <a:chExt cx="3540262" cy="3238492"/>
          </a:xfrm>
        </p:grpSpPr>
        <p:pic>
          <p:nvPicPr>
            <p:cNvPr id="22" name="Picture 2">
              <a:extLst>
                <a:ext uri="{FF2B5EF4-FFF2-40B4-BE49-F238E27FC236}">
                  <a16:creationId xmlns:a16="http://schemas.microsoft.com/office/drawing/2014/main" id="{9F616468-8ED6-439C-8FF5-68D28937A2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953003" y="2215693"/>
              <a:ext cx="2039220" cy="1545618"/>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a:extLst>
                <a:ext uri="{FF2B5EF4-FFF2-40B4-BE49-F238E27FC236}">
                  <a16:creationId xmlns:a16="http://schemas.microsoft.com/office/drawing/2014/main" id="{AC6C20A4-7933-44EB-93E5-2DBB9F2FD2AF}"/>
                </a:ext>
              </a:extLst>
            </p:cNvPr>
            <p:cNvSpPr/>
            <p:nvPr/>
          </p:nvSpPr>
          <p:spPr>
            <a:xfrm>
              <a:off x="1202482" y="4015971"/>
              <a:ext cx="3540262" cy="1438214"/>
            </a:xfrm>
            <a:prstGeom prst="rect">
              <a:avLst/>
            </a:prstGeom>
          </p:spPr>
          <p:txBody>
            <a:bodyPr wrap="square">
              <a:spAutoFit/>
              <a:scene3d>
                <a:camera prst="orthographicFront"/>
                <a:lightRig rig="threePt" dir="t"/>
              </a:scene3d>
              <a:sp3d contourW="12700"/>
            </a:bodyPr>
            <a:lstStyle/>
            <a:p>
              <a:pPr algn="ctr">
                <a:lnSpc>
                  <a:spcPct val="120000"/>
                </a:lnSpc>
              </a:pPr>
              <a:r>
                <a:rPr lang="zh-TW" altLang="en-US" sz="2500" b="1" dirty="0">
                  <a:solidFill>
                    <a:schemeClr val="tx1">
                      <a:lumMod val="65000"/>
                      <a:lumOff val="35000"/>
                    </a:schemeClr>
                  </a:solidFill>
                  <a:latin typeface="Times New Roman" panose="02020603050405020304" pitchFamily="18" charset="0"/>
                  <a:ea typeface="標楷體" panose="03000509000000000000" pitchFamily="65" charset="-120"/>
                </a:rPr>
                <a:t>第</a:t>
              </a:r>
              <a:r>
                <a:rPr lang="en-US" altLang="zh-TW" sz="2500" b="1" dirty="0">
                  <a:solidFill>
                    <a:schemeClr val="tx1">
                      <a:lumMod val="65000"/>
                      <a:lumOff val="35000"/>
                    </a:schemeClr>
                  </a:solidFill>
                  <a:latin typeface="Times New Roman" panose="02020603050405020304" pitchFamily="18" charset="0"/>
                  <a:ea typeface="標楷體" panose="03000509000000000000" pitchFamily="65" charset="-120"/>
                </a:rPr>
                <a:t>2</a:t>
              </a:r>
              <a:r>
                <a:rPr lang="zh-TW" altLang="en-US" sz="2500" b="1" dirty="0">
                  <a:solidFill>
                    <a:schemeClr val="tx1">
                      <a:lumMod val="65000"/>
                      <a:lumOff val="35000"/>
                    </a:schemeClr>
                  </a:solidFill>
                  <a:latin typeface="Times New Roman" panose="02020603050405020304" pitchFamily="18" charset="0"/>
                  <a:ea typeface="標楷體" panose="03000509000000000000" pitchFamily="65" charset="-120"/>
                </a:rPr>
                <a:t>級 </a:t>
              </a:r>
              <a:endParaRPr lang="en-US" altLang="zh-TW" sz="2500" b="1" dirty="0">
                <a:solidFill>
                  <a:schemeClr val="tx1">
                    <a:lumMod val="65000"/>
                    <a:lumOff val="35000"/>
                  </a:schemeClr>
                </a:solidFill>
                <a:latin typeface="Times New Roman" panose="02020603050405020304" pitchFamily="18" charset="0"/>
                <a:ea typeface="標楷體" panose="03000509000000000000" pitchFamily="65" charset="-120"/>
              </a:endParaRPr>
            </a:p>
            <a:p>
              <a:pPr algn="ctr">
                <a:lnSpc>
                  <a:spcPct val="120000"/>
                </a:lnSpc>
              </a:pPr>
              <a:r>
                <a:rPr lang="zh-TW" altLang="en-US" sz="2500" b="1" dirty="0">
                  <a:solidFill>
                    <a:schemeClr val="tx1">
                      <a:lumMod val="65000"/>
                      <a:lumOff val="35000"/>
                    </a:schemeClr>
                  </a:solidFill>
                  <a:latin typeface="Times New Roman" panose="02020603050405020304" pitchFamily="18" charset="0"/>
                  <a:ea typeface="標楷體" panose="03000509000000000000" pitchFamily="65" charset="-120"/>
                </a:rPr>
                <a:t>包含了第</a:t>
              </a:r>
              <a:r>
                <a:rPr lang="en-US" altLang="zh-TW" sz="2500" b="1" dirty="0">
                  <a:solidFill>
                    <a:schemeClr val="tx1">
                      <a:lumMod val="65000"/>
                      <a:lumOff val="35000"/>
                    </a:schemeClr>
                  </a:solidFill>
                  <a:latin typeface="Times New Roman" panose="02020603050405020304" pitchFamily="18" charset="0"/>
                  <a:ea typeface="標楷體" panose="03000509000000000000" pitchFamily="65" charset="-120"/>
                </a:rPr>
                <a:t>3</a:t>
              </a:r>
              <a:r>
                <a:rPr lang="zh-TW" altLang="en-US" sz="2500" b="1" dirty="0">
                  <a:solidFill>
                    <a:schemeClr val="tx1">
                      <a:lumMod val="65000"/>
                      <a:lumOff val="35000"/>
                    </a:schemeClr>
                  </a:solidFill>
                  <a:latin typeface="Times New Roman" panose="02020603050405020304" pitchFamily="18" charset="0"/>
                  <a:ea typeface="標楷體" panose="03000509000000000000" pitchFamily="65" charset="-120"/>
                </a:rPr>
                <a:t>級的症狀，但比起第</a:t>
              </a:r>
              <a:r>
                <a:rPr lang="en-US" altLang="zh-TW" sz="2500" b="1" dirty="0">
                  <a:solidFill>
                    <a:schemeClr val="tx1">
                      <a:lumMod val="65000"/>
                      <a:lumOff val="35000"/>
                    </a:schemeClr>
                  </a:solidFill>
                  <a:latin typeface="Times New Roman" panose="02020603050405020304" pitchFamily="18" charset="0"/>
                  <a:ea typeface="標楷體" panose="03000509000000000000" pitchFamily="65" charset="-120"/>
                </a:rPr>
                <a:t>3</a:t>
              </a:r>
              <a:r>
                <a:rPr lang="zh-TW" altLang="en-US" sz="2500" b="1" dirty="0">
                  <a:solidFill>
                    <a:schemeClr val="tx1">
                      <a:lumMod val="65000"/>
                      <a:lumOff val="35000"/>
                    </a:schemeClr>
                  </a:solidFill>
                  <a:latin typeface="Times New Roman" panose="02020603050405020304" pitchFamily="18" charset="0"/>
                  <a:ea typeface="標楷體" panose="03000509000000000000" pitchFamily="65" charset="-120"/>
                </a:rPr>
                <a:t>級較為輕微</a:t>
              </a:r>
            </a:p>
          </p:txBody>
        </p:sp>
      </p:grpSp>
    </p:spTree>
    <p:extLst>
      <p:ext uri="{BB962C8B-B14F-4D97-AF65-F5344CB8AC3E}">
        <p14:creationId xmlns:p14="http://schemas.microsoft.com/office/powerpoint/2010/main" val="2902925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2743854" y="3390090"/>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5" name="矩形 54"/>
          <p:cNvSpPr/>
          <p:nvPr/>
        </p:nvSpPr>
        <p:spPr>
          <a:xfrm>
            <a:off x="4910975" y="1744288"/>
            <a:ext cx="2905153" cy="664221"/>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7965915" cy="923330"/>
            <a:chOff x="-102618" y="10205"/>
            <a:chExt cx="7965915" cy="923330"/>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7763804" cy="923330"/>
              <a:chOff x="99493" y="10205"/>
              <a:chExt cx="7763804" cy="923330"/>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6417141" cy="923330"/>
              </a:xfrm>
              <a:prstGeom prst="rect">
                <a:avLst/>
              </a:prstGeom>
              <a:noFill/>
            </p:spPr>
            <p:txBody>
              <a:bodyPr wrap="none" rtlCol="0">
                <a:spAutoFit/>
                <a:scene3d>
                  <a:camera prst="orthographicFront"/>
                  <a:lightRig rig="threePt" dir="t"/>
                </a:scene3d>
                <a:sp3d contourW="12700"/>
              </a:bodyPr>
              <a:lstStyle/>
              <a:p>
                <a:r>
                  <a:rPr lang="zh-TW" altLang="en-US" sz="5400" b="1" dirty="0">
                    <a:solidFill>
                      <a:schemeClr val="accent3"/>
                    </a:solidFill>
                    <a:latin typeface="Times New Roman" panose="02020603050405020304" pitchFamily="18" charset="0"/>
                    <a:ea typeface="標楷體" panose="03000509000000000000" pitchFamily="65" charset="-120"/>
                  </a:rPr>
                  <a:t>研究方法與進行步驟</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37" name="矩形 36">
            <a:extLst>
              <a:ext uri="{FF2B5EF4-FFF2-40B4-BE49-F238E27FC236}">
                <a16:creationId xmlns:a16="http://schemas.microsoft.com/office/drawing/2014/main" id="{AC01B541-DCE4-47CE-996F-E8ADA9802EAF}"/>
              </a:ext>
            </a:extLst>
          </p:cNvPr>
          <p:cNvSpPr/>
          <p:nvPr/>
        </p:nvSpPr>
        <p:spPr>
          <a:xfrm>
            <a:off x="728489" y="1264320"/>
            <a:ext cx="1720797" cy="597984"/>
          </a:xfrm>
          <a:prstGeom prst="rect">
            <a:avLst/>
          </a:prstGeom>
        </p:spPr>
        <p:txBody>
          <a:bodyPr wrap="square">
            <a:spAutoFit/>
            <a:scene3d>
              <a:camera prst="orthographicFront"/>
              <a:lightRig rig="threePt" dir="t"/>
            </a:scene3d>
            <a:sp3d contourW="12700"/>
          </a:bodyPr>
          <a:lstStyle/>
          <a:p>
            <a:pPr>
              <a:lnSpc>
                <a:spcPct val="120000"/>
              </a:lnSpc>
            </a:pPr>
            <a:r>
              <a:rPr lang="zh-TW" altLang="en-US" sz="3000" b="1" dirty="0">
                <a:solidFill>
                  <a:schemeClr val="tx1">
                    <a:lumMod val="65000"/>
                    <a:lumOff val="35000"/>
                  </a:schemeClr>
                </a:solidFill>
                <a:latin typeface="Times New Roman" panose="02020603050405020304" pitchFamily="18" charset="0"/>
                <a:ea typeface="標楷體" panose="03000509000000000000" pitchFamily="65" charset="-120"/>
              </a:rPr>
              <a:t>影像分析</a:t>
            </a:r>
            <a:endParaRPr lang="zh-CN" altLang="en-US" sz="3000" b="1" dirty="0">
              <a:solidFill>
                <a:schemeClr val="tx1">
                  <a:lumMod val="65000"/>
                  <a:lumOff val="35000"/>
                </a:schemeClr>
              </a:solidFill>
              <a:latin typeface="Times New Roman" panose="02020603050405020304" pitchFamily="18" charset="0"/>
              <a:ea typeface="標楷體" panose="03000509000000000000" pitchFamily="65" charset="-120"/>
            </a:endParaRPr>
          </a:p>
        </p:txBody>
      </p:sp>
      <p:grpSp>
        <p:nvGrpSpPr>
          <p:cNvPr id="2" name="群組 1">
            <a:extLst>
              <a:ext uri="{FF2B5EF4-FFF2-40B4-BE49-F238E27FC236}">
                <a16:creationId xmlns:a16="http://schemas.microsoft.com/office/drawing/2014/main" id="{F1509D40-4A09-4E4A-B658-2B6897C7A44B}"/>
              </a:ext>
            </a:extLst>
          </p:cNvPr>
          <p:cNvGrpSpPr/>
          <p:nvPr/>
        </p:nvGrpSpPr>
        <p:grpSpPr>
          <a:xfrm>
            <a:off x="1588887" y="2408509"/>
            <a:ext cx="3569942" cy="3877117"/>
            <a:chOff x="1172802" y="2499244"/>
            <a:chExt cx="3569942" cy="3877117"/>
          </a:xfrm>
        </p:grpSpPr>
        <p:pic>
          <p:nvPicPr>
            <p:cNvPr id="1026" name="Picture 2">
              <a:extLst>
                <a:ext uri="{FF2B5EF4-FFF2-40B4-BE49-F238E27FC236}">
                  <a16:creationId xmlns:a16="http://schemas.microsoft.com/office/drawing/2014/main" id="{490B5759-E7F7-428A-A760-274FA124A1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966449" y="2499244"/>
              <a:ext cx="1982648" cy="1438213"/>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91066D15-E3FF-4567-A131-3378CD5A54DF}"/>
                </a:ext>
              </a:extLst>
            </p:cNvPr>
            <p:cNvSpPr/>
            <p:nvPr/>
          </p:nvSpPr>
          <p:spPr>
            <a:xfrm>
              <a:off x="1172802" y="4015971"/>
              <a:ext cx="3569942" cy="2360390"/>
            </a:xfrm>
            <a:prstGeom prst="rect">
              <a:avLst/>
            </a:prstGeom>
          </p:spPr>
          <p:txBody>
            <a:bodyPr wrap="square">
              <a:spAutoFit/>
              <a:scene3d>
                <a:camera prst="orthographicFront"/>
                <a:lightRig rig="threePt" dir="t"/>
              </a:scene3d>
              <a:sp3d contourW="12700"/>
            </a:bodyPr>
            <a:lstStyle/>
            <a:p>
              <a:pPr algn="ctr">
                <a:lnSpc>
                  <a:spcPct val="120000"/>
                </a:lnSpc>
              </a:pPr>
              <a:r>
                <a:rPr lang="zh-TW" altLang="en-US" sz="2500" b="1" dirty="0">
                  <a:solidFill>
                    <a:schemeClr val="tx1">
                      <a:lumMod val="65000"/>
                      <a:lumOff val="35000"/>
                    </a:schemeClr>
                  </a:solidFill>
                  <a:latin typeface="Times New Roman" panose="02020603050405020304" pitchFamily="18" charset="0"/>
                  <a:ea typeface="標楷體" panose="03000509000000000000" pitchFamily="65" charset="-120"/>
                </a:rPr>
                <a:t>第</a:t>
              </a:r>
              <a:r>
                <a:rPr lang="en-US" altLang="zh-TW" sz="2500" b="1" dirty="0">
                  <a:solidFill>
                    <a:schemeClr val="tx1">
                      <a:lumMod val="65000"/>
                      <a:lumOff val="35000"/>
                    </a:schemeClr>
                  </a:solidFill>
                  <a:latin typeface="Times New Roman" panose="02020603050405020304" pitchFamily="18" charset="0"/>
                  <a:ea typeface="標楷體" panose="03000509000000000000" pitchFamily="65" charset="-120"/>
                </a:rPr>
                <a:t>3</a:t>
              </a:r>
              <a:r>
                <a:rPr lang="zh-TW" altLang="en-US" sz="2500" b="1" dirty="0">
                  <a:solidFill>
                    <a:schemeClr val="tx1">
                      <a:lumMod val="65000"/>
                      <a:lumOff val="35000"/>
                    </a:schemeClr>
                  </a:solidFill>
                  <a:latin typeface="Times New Roman" panose="02020603050405020304" pitchFamily="18" charset="0"/>
                  <a:ea typeface="標楷體" panose="03000509000000000000" pitchFamily="65" charset="-120"/>
                </a:rPr>
                <a:t>級 </a:t>
              </a:r>
              <a:endParaRPr lang="en-US" altLang="zh-TW" sz="2500" b="1" dirty="0">
                <a:solidFill>
                  <a:schemeClr val="tx1">
                    <a:lumMod val="65000"/>
                    <a:lumOff val="35000"/>
                  </a:schemeClr>
                </a:solidFill>
                <a:latin typeface="Times New Roman" panose="02020603050405020304" pitchFamily="18" charset="0"/>
                <a:ea typeface="標楷體" panose="03000509000000000000" pitchFamily="65" charset="-120"/>
              </a:endParaRPr>
            </a:p>
            <a:p>
              <a:pPr algn="ctr">
                <a:lnSpc>
                  <a:spcPct val="120000"/>
                </a:lnSpc>
              </a:pPr>
              <a:r>
                <a:rPr lang="zh-TW" altLang="en-US" sz="2500" b="1" dirty="0">
                  <a:solidFill>
                    <a:schemeClr val="tx1">
                      <a:lumMod val="65000"/>
                      <a:lumOff val="35000"/>
                    </a:schemeClr>
                  </a:solidFill>
                  <a:latin typeface="Times New Roman" panose="02020603050405020304" pitchFamily="18" charset="0"/>
                  <a:ea typeface="標楷體" panose="03000509000000000000" pitchFamily="65" charset="-120"/>
                </a:rPr>
                <a:t>大量出血，靜脈念珠狀變化，或是一些網膜內的新生血管</a:t>
              </a:r>
            </a:p>
            <a:p>
              <a:pPr algn="ctr">
                <a:lnSpc>
                  <a:spcPct val="120000"/>
                </a:lnSpc>
              </a:pPr>
              <a:endParaRPr lang="zh-TW" altLang="en-US" sz="2500" b="1" dirty="0">
                <a:solidFill>
                  <a:schemeClr val="tx1">
                    <a:lumMod val="65000"/>
                    <a:lumOff val="35000"/>
                  </a:schemeClr>
                </a:solidFill>
                <a:latin typeface="Times New Roman" panose="02020603050405020304" pitchFamily="18" charset="0"/>
                <a:ea typeface="標楷體" panose="03000509000000000000" pitchFamily="65" charset="-120"/>
              </a:endParaRPr>
            </a:p>
          </p:txBody>
        </p:sp>
      </p:grpSp>
      <p:grpSp>
        <p:nvGrpSpPr>
          <p:cNvPr id="16" name="群組 15">
            <a:extLst>
              <a:ext uri="{FF2B5EF4-FFF2-40B4-BE49-F238E27FC236}">
                <a16:creationId xmlns:a16="http://schemas.microsoft.com/office/drawing/2014/main" id="{C323BAA4-28AA-4E47-A028-B2E4E4E94065}"/>
              </a:ext>
            </a:extLst>
          </p:cNvPr>
          <p:cNvGrpSpPr/>
          <p:nvPr/>
        </p:nvGrpSpPr>
        <p:grpSpPr>
          <a:xfrm>
            <a:off x="6194800" y="2408509"/>
            <a:ext cx="5416932" cy="3482220"/>
            <a:chOff x="2455698" y="2636100"/>
            <a:chExt cx="5416932" cy="3482220"/>
          </a:xfrm>
        </p:grpSpPr>
        <p:pic>
          <p:nvPicPr>
            <p:cNvPr id="17" name="Picture 2">
              <a:extLst>
                <a:ext uri="{FF2B5EF4-FFF2-40B4-BE49-F238E27FC236}">
                  <a16:creationId xmlns:a16="http://schemas.microsoft.com/office/drawing/2014/main" id="{2B30B2B0-D833-4BB7-BB3A-939553CFD7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p:blipFill>
          <p:spPr bwMode="auto">
            <a:xfrm>
              <a:off x="4154094" y="2636100"/>
              <a:ext cx="2020139" cy="1364750"/>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id="{D259AD62-9775-4DE9-B811-059845BCF736}"/>
                </a:ext>
              </a:extLst>
            </p:cNvPr>
            <p:cNvSpPr/>
            <p:nvPr/>
          </p:nvSpPr>
          <p:spPr>
            <a:xfrm>
              <a:off x="2455698" y="4218441"/>
              <a:ext cx="5416932" cy="1899879"/>
            </a:xfrm>
            <a:prstGeom prst="rect">
              <a:avLst/>
            </a:prstGeom>
          </p:spPr>
          <p:txBody>
            <a:bodyPr wrap="square">
              <a:spAutoFit/>
              <a:scene3d>
                <a:camera prst="orthographicFront"/>
                <a:lightRig rig="threePt" dir="t"/>
              </a:scene3d>
              <a:sp3d contourW="12700"/>
            </a:bodyPr>
            <a:lstStyle/>
            <a:p>
              <a:pPr algn="ctr">
                <a:lnSpc>
                  <a:spcPct val="120000"/>
                </a:lnSpc>
              </a:pPr>
              <a:r>
                <a:rPr lang="zh-TW" altLang="en-US" sz="2500" b="1" dirty="0">
                  <a:solidFill>
                    <a:schemeClr val="tx1">
                      <a:lumMod val="65000"/>
                      <a:lumOff val="35000"/>
                    </a:schemeClr>
                  </a:solidFill>
                  <a:latin typeface="Times New Roman" panose="02020603050405020304" pitchFamily="18" charset="0"/>
                  <a:ea typeface="標楷體" panose="03000509000000000000" pitchFamily="65" charset="-120"/>
                </a:rPr>
                <a:t>第</a:t>
              </a:r>
              <a:r>
                <a:rPr lang="en-US" altLang="zh-TW" sz="2500" b="1" dirty="0">
                  <a:solidFill>
                    <a:schemeClr val="tx1">
                      <a:lumMod val="65000"/>
                      <a:lumOff val="35000"/>
                    </a:schemeClr>
                  </a:solidFill>
                  <a:latin typeface="Times New Roman" panose="02020603050405020304" pitchFamily="18" charset="0"/>
                  <a:ea typeface="標楷體" panose="03000509000000000000" pitchFamily="65" charset="-120"/>
                </a:rPr>
                <a:t>4</a:t>
              </a:r>
              <a:r>
                <a:rPr lang="zh-TW" altLang="en-US" sz="2500" b="1" dirty="0">
                  <a:solidFill>
                    <a:schemeClr val="tx1">
                      <a:lumMod val="65000"/>
                      <a:lumOff val="35000"/>
                    </a:schemeClr>
                  </a:solidFill>
                  <a:latin typeface="Times New Roman" panose="02020603050405020304" pitchFamily="18" charset="0"/>
                  <a:ea typeface="標楷體" panose="03000509000000000000" pitchFamily="65" charset="-120"/>
                </a:rPr>
                <a:t>級 </a:t>
              </a:r>
              <a:endParaRPr lang="en-US" altLang="zh-TW" sz="2500" b="1" dirty="0">
                <a:solidFill>
                  <a:schemeClr val="tx1">
                    <a:lumMod val="65000"/>
                    <a:lumOff val="35000"/>
                  </a:schemeClr>
                </a:solidFill>
                <a:latin typeface="Times New Roman" panose="02020603050405020304" pitchFamily="18" charset="0"/>
                <a:ea typeface="標楷體" panose="03000509000000000000" pitchFamily="65" charset="-120"/>
              </a:endParaRPr>
            </a:p>
            <a:p>
              <a:pPr algn="ctr">
                <a:lnSpc>
                  <a:spcPct val="120000"/>
                </a:lnSpc>
              </a:pPr>
              <a:r>
                <a:rPr lang="zh-TW" altLang="en-US" sz="2500" b="1" dirty="0">
                  <a:solidFill>
                    <a:schemeClr val="tx1">
                      <a:lumMod val="65000"/>
                      <a:lumOff val="35000"/>
                    </a:schemeClr>
                  </a:solidFill>
                  <a:latin typeface="Times New Roman" panose="02020603050405020304" pitchFamily="18" charset="0"/>
                  <a:ea typeface="標楷體" panose="03000509000000000000" pitchFamily="65" charset="-120"/>
                </a:rPr>
                <a:t>增值期糖尿病視網膜病變，產生大量新生血管，玻璃體出血，牽引性視網膜剝離，以及新生血管性的青光眼</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7965915" cy="923330"/>
            <a:chOff x="-102618" y="10205"/>
            <a:chExt cx="7965915" cy="923330"/>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7763804" cy="923330"/>
              <a:chOff x="99493" y="10205"/>
              <a:chExt cx="7763804" cy="923330"/>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6417141" cy="923330"/>
              </a:xfrm>
              <a:prstGeom prst="rect">
                <a:avLst/>
              </a:prstGeom>
              <a:noFill/>
            </p:spPr>
            <p:txBody>
              <a:bodyPr wrap="none" rtlCol="0">
                <a:spAutoFit/>
                <a:scene3d>
                  <a:camera prst="orthographicFront"/>
                  <a:lightRig rig="threePt" dir="t"/>
                </a:scene3d>
                <a:sp3d contourW="12700"/>
              </a:bodyPr>
              <a:lstStyle/>
              <a:p>
                <a:r>
                  <a:rPr lang="zh-TW" altLang="en-US" sz="5400" b="1" dirty="0">
                    <a:solidFill>
                      <a:schemeClr val="accent3"/>
                    </a:solidFill>
                    <a:latin typeface="Times New Roman" panose="02020603050405020304" pitchFamily="18" charset="0"/>
                    <a:ea typeface="標楷體" panose="03000509000000000000" pitchFamily="65" charset="-120"/>
                  </a:rPr>
                  <a:t>研究方法與進行步驟</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阿里巴巴普惠体 M" panose="00020600040101010101" pitchFamily="18" charset="-122"/>
                  <a:ea typeface="阿里巴巴普惠体 M" panose="00020600040101010101" pitchFamily="18" charset="-122"/>
                  <a:cs typeface="+mn-cs"/>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阿里巴巴普惠体 M" panose="00020600040101010101" pitchFamily="18" charset="-122"/>
                <a:ea typeface="阿里巴巴普惠体 M" panose="00020600040101010101" pitchFamily="18" charset="-122"/>
                <a:cs typeface="+mn-cs"/>
              </a:endParaRPr>
            </a:p>
          </p:txBody>
        </p:sp>
      </p:grpSp>
      <p:sp>
        <p:nvSpPr>
          <p:cNvPr id="17" name="矩形 16">
            <a:extLst>
              <a:ext uri="{FF2B5EF4-FFF2-40B4-BE49-F238E27FC236}">
                <a16:creationId xmlns:a16="http://schemas.microsoft.com/office/drawing/2014/main" id="{FD75AAD1-6A53-4C06-A654-8AF40885FF09}"/>
              </a:ext>
            </a:extLst>
          </p:cNvPr>
          <p:cNvSpPr/>
          <p:nvPr/>
        </p:nvSpPr>
        <p:spPr>
          <a:xfrm>
            <a:off x="1446151" y="1606910"/>
            <a:ext cx="8236329" cy="1169038"/>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目前在公開程式碼中做的最好是來自新竹的一個團隊，他們的私有準確率最高達到</a:t>
            </a:r>
            <a:r>
              <a:rPr kumimoji="0" lang="en-US" altLang="zh-TW" sz="20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92%</a:t>
            </a:r>
            <a:r>
              <a:rPr kumimoji="0" lang="zh-TW" altLang="en-US" sz="20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，而公開準確率為</a:t>
            </a:r>
            <a:r>
              <a:rPr kumimoji="0" lang="en-US" altLang="zh-TW" sz="20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82%(</a:t>
            </a:r>
            <a:r>
              <a:rPr kumimoji="0" lang="zh-TW" altLang="en-US" sz="20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私有準確率採用測試資料的</a:t>
            </a:r>
            <a:r>
              <a:rPr kumimoji="0" lang="en-US" altLang="zh-TW" sz="20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85%</a:t>
            </a:r>
            <a:r>
              <a:rPr kumimoji="0" lang="zh-TW" altLang="en-US" sz="20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、公開準確率採用測試資料的</a:t>
            </a:r>
            <a:r>
              <a:rPr kumimoji="0" lang="en-US" altLang="zh-TW" sz="20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15%)</a:t>
            </a:r>
          </a:p>
        </p:txBody>
      </p:sp>
      <p:sp>
        <p:nvSpPr>
          <p:cNvPr id="13" name="矩形 12">
            <a:extLst>
              <a:ext uri="{FF2B5EF4-FFF2-40B4-BE49-F238E27FC236}">
                <a16:creationId xmlns:a16="http://schemas.microsoft.com/office/drawing/2014/main" id="{C0ECB880-6F77-404D-B49B-94E391F71EB8}"/>
              </a:ext>
            </a:extLst>
          </p:cNvPr>
          <p:cNvSpPr/>
          <p:nvPr/>
        </p:nvSpPr>
        <p:spPr>
          <a:xfrm>
            <a:off x="1446150" y="938040"/>
            <a:ext cx="2587369" cy="599395"/>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TW" altLang="en-US" sz="30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前人做法分析</a:t>
            </a:r>
            <a:endParaRPr kumimoji="0" lang="zh-CN" altLang="en-US" sz="30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endParaRPr>
          </a:p>
        </p:txBody>
      </p:sp>
      <p:pic>
        <p:nvPicPr>
          <p:cNvPr id="9" name="圖片 8">
            <a:extLst>
              <a:ext uri="{FF2B5EF4-FFF2-40B4-BE49-F238E27FC236}">
                <a16:creationId xmlns:a16="http://schemas.microsoft.com/office/drawing/2014/main" id="{031614A7-8E83-4901-BEB5-D5583B89682A}"/>
              </a:ext>
            </a:extLst>
          </p:cNvPr>
          <p:cNvPicPr>
            <a:picLocks noChangeAspect="1"/>
          </p:cNvPicPr>
          <p:nvPr/>
        </p:nvPicPr>
        <p:blipFill>
          <a:blip r:embed="rId3"/>
          <a:stretch>
            <a:fillRect/>
          </a:stretch>
        </p:blipFill>
        <p:spPr>
          <a:xfrm>
            <a:off x="1446151" y="2982330"/>
            <a:ext cx="5056249" cy="3610465"/>
          </a:xfrm>
          <a:prstGeom prst="rect">
            <a:avLst/>
          </a:prstGeom>
        </p:spPr>
      </p:pic>
      <p:pic>
        <p:nvPicPr>
          <p:cNvPr id="3" name="圖片 2">
            <a:extLst>
              <a:ext uri="{FF2B5EF4-FFF2-40B4-BE49-F238E27FC236}">
                <a16:creationId xmlns:a16="http://schemas.microsoft.com/office/drawing/2014/main" id="{67DB5A07-C8EA-4416-A062-F4DFDDE563B9}"/>
              </a:ext>
            </a:extLst>
          </p:cNvPr>
          <p:cNvPicPr>
            <a:picLocks noChangeAspect="1"/>
          </p:cNvPicPr>
          <p:nvPr/>
        </p:nvPicPr>
        <p:blipFill>
          <a:blip r:embed="rId4"/>
          <a:stretch>
            <a:fillRect/>
          </a:stretch>
        </p:blipFill>
        <p:spPr>
          <a:xfrm>
            <a:off x="1569948" y="5564063"/>
            <a:ext cx="8506893" cy="896652"/>
          </a:xfrm>
          <a:prstGeom prst="rect">
            <a:avLst/>
          </a:prstGeom>
        </p:spPr>
      </p:pic>
    </p:spTree>
    <p:extLst>
      <p:ext uri="{BB962C8B-B14F-4D97-AF65-F5344CB8AC3E}">
        <p14:creationId xmlns:p14="http://schemas.microsoft.com/office/powerpoint/2010/main" val="16925497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7965915" cy="923330"/>
            <a:chOff x="-102618" y="10205"/>
            <a:chExt cx="7965915" cy="923330"/>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7763804" cy="923330"/>
              <a:chOff x="99493" y="10205"/>
              <a:chExt cx="7763804" cy="923330"/>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6417141" cy="923330"/>
              </a:xfrm>
              <a:prstGeom prst="rect">
                <a:avLst/>
              </a:prstGeom>
              <a:noFill/>
            </p:spPr>
            <p:txBody>
              <a:bodyPr wrap="none" rtlCol="0">
                <a:spAutoFit/>
                <a:scene3d>
                  <a:camera prst="orthographicFront"/>
                  <a:lightRig rig="threePt" dir="t"/>
                </a:scene3d>
                <a:sp3d contourW="12700"/>
              </a:bodyPr>
              <a:lstStyle/>
              <a:p>
                <a:r>
                  <a:rPr lang="zh-TW" altLang="en-US" sz="5400" b="1" dirty="0">
                    <a:solidFill>
                      <a:schemeClr val="accent3"/>
                    </a:solidFill>
                    <a:latin typeface="Times New Roman" panose="02020603050405020304" pitchFamily="18" charset="0"/>
                    <a:ea typeface="標楷體" panose="03000509000000000000" pitchFamily="65" charset="-120"/>
                  </a:rPr>
                  <a:t>研究方法與進行步驟</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阿里巴巴普惠体 M" panose="00020600040101010101" pitchFamily="18" charset="-122"/>
                  <a:ea typeface="阿里巴巴普惠体 M" panose="00020600040101010101" pitchFamily="18" charset="-122"/>
                  <a:cs typeface="+mn-cs"/>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阿里巴巴普惠体 M" panose="00020600040101010101" pitchFamily="18" charset="-122"/>
                <a:ea typeface="阿里巴巴普惠体 M" panose="00020600040101010101" pitchFamily="18" charset="-122"/>
                <a:cs typeface="+mn-cs"/>
              </a:endParaRPr>
            </a:p>
          </p:txBody>
        </p:sp>
      </p:grpSp>
      <p:sp>
        <p:nvSpPr>
          <p:cNvPr id="13" name="矩形 12">
            <a:extLst>
              <a:ext uri="{FF2B5EF4-FFF2-40B4-BE49-F238E27FC236}">
                <a16:creationId xmlns:a16="http://schemas.microsoft.com/office/drawing/2014/main" id="{C0ECB880-6F77-404D-B49B-94E391F71EB8}"/>
              </a:ext>
            </a:extLst>
          </p:cNvPr>
          <p:cNvSpPr/>
          <p:nvPr/>
        </p:nvSpPr>
        <p:spPr>
          <a:xfrm>
            <a:off x="1446154" y="1083976"/>
            <a:ext cx="2607686" cy="599395"/>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TW" altLang="en-US" sz="30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前人做法分析</a:t>
            </a:r>
            <a:endParaRPr kumimoji="0" lang="zh-CN" altLang="en-US" sz="30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endParaRPr>
          </a:p>
        </p:txBody>
      </p:sp>
      <p:pic>
        <p:nvPicPr>
          <p:cNvPr id="3" name="圖片 2">
            <a:extLst>
              <a:ext uri="{FF2B5EF4-FFF2-40B4-BE49-F238E27FC236}">
                <a16:creationId xmlns:a16="http://schemas.microsoft.com/office/drawing/2014/main" id="{29E167B8-7E0E-416B-A5A9-D90CDE8F7196}"/>
              </a:ext>
            </a:extLst>
          </p:cNvPr>
          <p:cNvPicPr>
            <a:picLocks noChangeAspect="1"/>
          </p:cNvPicPr>
          <p:nvPr/>
        </p:nvPicPr>
        <p:blipFill>
          <a:blip r:embed="rId3"/>
          <a:stretch>
            <a:fillRect/>
          </a:stretch>
        </p:blipFill>
        <p:spPr>
          <a:xfrm>
            <a:off x="2157351" y="2227959"/>
            <a:ext cx="1813597" cy="1331394"/>
          </a:xfrm>
          <a:prstGeom prst="rect">
            <a:avLst/>
          </a:prstGeom>
        </p:spPr>
      </p:pic>
      <p:pic>
        <p:nvPicPr>
          <p:cNvPr id="6" name="圖片 5">
            <a:extLst>
              <a:ext uri="{FF2B5EF4-FFF2-40B4-BE49-F238E27FC236}">
                <a16:creationId xmlns:a16="http://schemas.microsoft.com/office/drawing/2014/main" id="{26C7BDEF-6C0D-4D7B-B95B-58A1C4CEBD7F}"/>
              </a:ext>
            </a:extLst>
          </p:cNvPr>
          <p:cNvPicPr>
            <a:picLocks noChangeAspect="1"/>
          </p:cNvPicPr>
          <p:nvPr/>
        </p:nvPicPr>
        <p:blipFill>
          <a:blip r:embed="rId4"/>
          <a:stretch>
            <a:fillRect/>
          </a:stretch>
        </p:blipFill>
        <p:spPr>
          <a:xfrm>
            <a:off x="5805717" y="2229816"/>
            <a:ext cx="1791606" cy="1329537"/>
          </a:xfrm>
          <a:prstGeom prst="rect">
            <a:avLst/>
          </a:prstGeom>
        </p:spPr>
      </p:pic>
      <p:grpSp>
        <p:nvGrpSpPr>
          <p:cNvPr id="7" name="群組 6">
            <a:extLst>
              <a:ext uri="{FF2B5EF4-FFF2-40B4-BE49-F238E27FC236}">
                <a16:creationId xmlns:a16="http://schemas.microsoft.com/office/drawing/2014/main" id="{86049AE9-5C0F-4CED-9B3B-7298845137F6}"/>
              </a:ext>
            </a:extLst>
          </p:cNvPr>
          <p:cNvGrpSpPr/>
          <p:nvPr/>
        </p:nvGrpSpPr>
        <p:grpSpPr>
          <a:xfrm>
            <a:off x="4311628" y="2609477"/>
            <a:ext cx="1154006" cy="777721"/>
            <a:chOff x="4036629" y="3785954"/>
            <a:chExt cx="1223023" cy="799655"/>
          </a:xfrm>
        </p:grpSpPr>
        <p:sp>
          <p:nvSpPr>
            <p:cNvPr id="4" name="箭號: 向右 3">
              <a:extLst>
                <a:ext uri="{FF2B5EF4-FFF2-40B4-BE49-F238E27FC236}">
                  <a16:creationId xmlns:a16="http://schemas.microsoft.com/office/drawing/2014/main" id="{C6B9F37A-58F0-425C-89F5-B53704E9AA52}"/>
                </a:ext>
              </a:extLst>
            </p:cNvPr>
            <p:cNvSpPr/>
            <p:nvPr/>
          </p:nvSpPr>
          <p:spPr>
            <a:xfrm>
              <a:off x="4071137" y="3785954"/>
              <a:ext cx="1154006" cy="39188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301ECC69-D5E1-41D5-9BC5-C36EA91F1915}"/>
                </a:ext>
              </a:extLst>
            </p:cNvPr>
            <p:cNvSpPr/>
            <p:nvPr/>
          </p:nvSpPr>
          <p:spPr>
            <a:xfrm>
              <a:off x="4036629" y="4177841"/>
              <a:ext cx="1223023" cy="407768"/>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TW" altLang="en-US"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切割黑邊</a:t>
              </a:r>
            </a:p>
          </p:txBody>
        </p:sp>
      </p:grpSp>
      <p:pic>
        <p:nvPicPr>
          <p:cNvPr id="10" name="圖片 9">
            <a:extLst>
              <a:ext uri="{FF2B5EF4-FFF2-40B4-BE49-F238E27FC236}">
                <a16:creationId xmlns:a16="http://schemas.microsoft.com/office/drawing/2014/main" id="{2B8D9C01-6F92-4F8F-A6E9-75A94ED5BF53}"/>
              </a:ext>
            </a:extLst>
          </p:cNvPr>
          <p:cNvPicPr>
            <a:picLocks noChangeAspect="1"/>
          </p:cNvPicPr>
          <p:nvPr/>
        </p:nvPicPr>
        <p:blipFill>
          <a:blip r:embed="rId5"/>
          <a:stretch>
            <a:fillRect/>
          </a:stretch>
        </p:blipFill>
        <p:spPr>
          <a:xfrm>
            <a:off x="9592113" y="2157747"/>
            <a:ext cx="1538502" cy="1471818"/>
          </a:xfrm>
          <a:prstGeom prst="rect">
            <a:avLst/>
          </a:prstGeom>
        </p:spPr>
      </p:pic>
      <p:pic>
        <p:nvPicPr>
          <p:cNvPr id="16" name="圖片 15">
            <a:extLst>
              <a:ext uri="{FF2B5EF4-FFF2-40B4-BE49-F238E27FC236}">
                <a16:creationId xmlns:a16="http://schemas.microsoft.com/office/drawing/2014/main" id="{DDF89AAD-8A56-444D-8FC6-E6FDF205F1F3}"/>
              </a:ext>
            </a:extLst>
          </p:cNvPr>
          <p:cNvPicPr>
            <a:picLocks noChangeAspect="1"/>
          </p:cNvPicPr>
          <p:nvPr/>
        </p:nvPicPr>
        <p:blipFill>
          <a:blip r:embed="rId6"/>
          <a:stretch>
            <a:fillRect/>
          </a:stretch>
        </p:blipFill>
        <p:spPr>
          <a:xfrm>
            <a:off x="7829749" y="4159522"/>
            <a:ext cx="1762364" cy="1619897"/>
          </a:xfrm>
          <a:prstGeom prst="rect">
            <a:avLst/>
          </a:prstGeom>
        </p:spPr>
      </p:pic>
      <p:grpSp>
        <p:nvGrpSpPr>
          <p:cNvPr id="40" name="群組 39">
            <a:extLst>
              <a:ext uri="{FF2B5EF4-FFF2-40B4-BE49-F238E27FC236}">
                <a16:creationId xmlns:a16="http://schemas.microsoft.com/office/drawing/2014/main" id="{8B520FE7-B9D7-4815-93FE-9C5563D96580}"/>
              </a:ext>
            </a:extLst>
          </p:cNvPr>
          <p:cNvGrpSpPr/>
          <p:nvPr/>
        </p:nvGrpSpPr>
        <p:grpSpPr>
          <a:xfrm>
            <a:off x="7776510" y="2659555"/>
            <a:ext cx="1636417" cy="1058697"/>
            <a:chOff x="4036627" y="3785952"/>
            <a:chExt cx="1734285" cy="1088555"/>
          </a:xfrm>
        </p:grpSpPr>
        <p:sp>
          <p:nvSpPr>
            <p:cNvPr id="41" name="箭號: 向右 40">
              <a:extLst>
                <a:ext uri="{FF2B5EF4-FFF2-40B4-BE49-F238E27FC236}">
                  <a16:creationId xmlns:a16="http://schemas.microsoft.com/office/drawing/2014/main" id="{639420E1-AD8F-4895-AAF2-A0C6E5B8D7E6}"/>
                </a:ext>
              </a:extLst>
            </p:cNvPr>
            <p:cNvSpPr/>
            <p:nvPr/>
          </p:nvSpPr>
          <p:spPr>
            <a:xfrm>
              <a:off x="4326766" y="3785952"/>
              <a:ext cx="1154006" cy="39188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dirty="0"/>
            </a:p>
          </p:txBody>
        </p:sp>
        <p:sp>
          <p:nvSpPr>
            <p:cNvPr id="42" name="矩形 41">
              <a:extLst>
                <a:ext uri="{FF2B5EF4-FFF2-40B4-BE49-F238E27FC236}">
                  <a16:creationId xmlns:a16="http://schemas.microsoft.com/office/drawing/2014/main" id="{DB2F265D-CB27-4D5C-87B5-2D1BACA11FD9}"/>
                </a:ext>
              </a:extLst>
            </p:cNvPr>
            <p:cNvSpPr/>
            <p:nvPr/>
          </p:nvSpPr>
          <p:spPr>
            <a:xfrm>
              <a:off x="4036627" y="4177840"/>
              <a:ext cx="1734285" cy="696667"/>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TW" altLang="en-US" b="1" dirty="0">
                  <a:solidFill>
                    <a:srgbClr val="000000">
                      <a:lumMod val="65000"/>
                      <a:lumOff val="35000"/>
                    </a:srgbClr>
                  </a:solidFill>
                  <a:latin typeface="Times New Roman" panose="02020603050405020304" pitchFamily="18" charset="0"/>
                  <a:ea typeface="標楷體" panose="03000509000000000000" pitchFamily="65" charset="-120"/>
                </a:rPr>
                <a:t>影像大小調整</a:t>
              </a:r>
              <a:endParaRPr lang="en-US" altLang="zh-TW" b="1" dirty="0">
                <a:solidFill>
                  <a:srgbClr val="000000">
                    <a:lumMod val="65000"/>
                    <a:lumOff val="35000"/>
                  </a:srgbClr>
                </a:solidFill>
                <a:latin typeface="Times New Roman" panose="02020603050405020304" pitchFamily="18" charset="0"/>
                <a:ea typeface="標楷體" panose="03000509000000000000" pitchFamily="65" charset="-120"/>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TW" sz="15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(280,280)</a:t>
              </a:r>
              <a:endParaRPr kumimoji="0" lang="zh-TW" altLang="en-US" sz="15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endParaRPr>
            </a:p>
          </p:txBody>
        </p:sp>
      </p:grpSp>
      <p:grpSp>
        <p:nvGrpSpPr>
          <p:cNvPr id="27" name="群組 26">
            <a:extLst>
              <a:ext uri="{FF2B5EF4-FFF2-40B4-BE49-F238E27FC236}">
                <a16:creationId xmlns:a16="http://schemas.microsoft.com/office/drawing/2014/main" id="{A60FB79E-72DF-4A4D-AADC-A697FFF1E945}"/>
              </a:ext>
            </a:extLst>
          </p:cNvPr>
          <p:cNvGrpSpPr/>
          <p:nvPr/>
        </p:nvGrpSpPr>
        <p:grpSpPr>
          <a:xfrm>
            <a:off x="9849599" y="4332901"/>
            <a:ext cx="1636417" cy="1603780"/>
            <a:chOff x="8831955" y="5068483"/>
            <a:chExt cx="1636417" cy="1603780"/>
          </a:xfrm>
        </p:grpSpPr>
        <p:sp>
          <p:nvSpPr>
            <p:cNvPr id="18" name="箭號: 上彎 17">
              <a:extLst>
                <a:ext uri="{FF2B5EF4-FFF2-40B4-BE49-F238E27FC236}">
                  <a16:creationId xmlns:a16="http://schemas.microsoft.com/office/drawing/2014/main" id="{8F18B65A-DD84-4A94-B878-B07162334C50}"/>
                </a:ext>
              </a:extLst>
            </p:cNvPr>
            <p:cNvSpPr/>
            <p:nvPr/>
          </p:nvSpPr>
          <p:spPr>
            <a:xfrm rot="16200000" flipH="1">
              <a:off x="9144089" y="5164184"/>
              <a:ext cx="853254" cy="661852"/>
            </a:xfrm>
            <a:prstGeom prst="ben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7C1C4F82-D8CE-436E-84D3-7BDF284FFD94}"/>
                </a:ext>
              </a:extLst>
            </p:cNvPr>
            <p:cNvSpPr/>
            <p:nvPr/>
          </p:nvSpPr>
          <p:spPr>
            <a:xfrm>
              <a:off x="8831955" y="5994705"/>
              <a:ext cx="1636417" cy="677558"/>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TW" altLang="en-US" b="1" dirty="0">
                  <a:solidFill>
                    <a:srgbClr val="000000">
                      <a:lumMod val="65000"/>
                      <a:lumOff val="35000"/>
                    </a:srgbClr>
                  </a:solidFill>
                  <a:latin typeface="Times New Roman" panose="02020603050405020304" pitchFamily="18" charset="0"/>
                  <a:ea typeface="標楷體" panose="03000509000000000000" pitchFamily="65" charset="-120"/>
                </a:rPr>
                <a:t>影像中心裁剪</a:t>
              </a:r>
              <a:endParaRPr lang="en-US" altLang="zh-TW" b="1" dirty="0">
                <a:solidFill>
                  <a:srgbClr val="000000">
                    <a:lumMod val="65000"/>
                    <a:lumOff val="35000"/>
                  </a:srgbClr>
                </a:solidFill>
                <a:latin typeface="Times New Roman" panose="02020603050405020304" pitchFamily="18" charset="0"/>
                <a:ea typeface="標楷體" panose="03000509000000000000" pitchFamily="65" charset="-120"/>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TW" sz="15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(256)</a:t>
              </a:r>
              <a:endParaRPr kumimoji="0" lang="zh-TW" altLang="en-US" sz="15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endParaRPr>
            </a:p>
          </p:txBody>
        </p:sp>
      </p:grpSp>
      <p:sp>
        <p:nvSpPr>
          <p:cNvPr id="46" name="矩形 45">
            <a:extLst>
              <a:ext uri="{FF2B5EF4-FFF2-40B4-BE49-F238E27FC236}">
                <a16:creationId xmlns:a16="http://schemas.microsoft.com/office/drawing/2014/main" id="{6507C53C-CE5D-4453-8EDA-8C7175C3E7EA}"/>
              </a:ext>
            </a:extLst>
          </p:cNvPr>
          <p:cNvSpPr/>
          <p:nvPr/>
        </p:nvSpPr>
        <p:spPr>
          <a:xfrm>
            <a:off x="2730995" y="4455949"/>
            <a:ext cx="3161266" cy="976549"/>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TW" altLang="en-US" sz="25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使用 </a:t>
            </a:r>
            <a:r>
              <a:rPr kumimoji="0" lang="en-US" altLang="zh-TW" sz="25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EfficientNetB4</a:t>
            </a:r>
            <a:r>
              <a:rPr kumimoji="0" lang="zh-TW" altLang="en-US" sz="25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進行模型訓練</a:t>
            </a:r>
          </a:p>
        </p:txBody>
      </p:sp>
      <p:sp>
        <p:nvSpPr>
          <p:cNvPr id="48" name="箭號: 向右 47">
            <a:extLst>
              <a:ext uri="{FF2B5EF4-FFF2-40B4-BE49-F238E27FC236}">
                <a16:creationId xmlns:a16="http://schemas.microsoft.com/office/drawing/2014/main" id="{06C23CBD-134E-4B52-9AB3-26DA249A300A}"/>
              </a:ext>
            </a:extLst>
          </p:cNvPr>
          <p:cNvSpPr/>
          <p:nvPr/>
        </p:nvSpPr>
        <p:spPr>
          <a:xfrm flipH="1" flipV="1">
            <a:off x="6385096" y="4753654"/>
            <a:ext cx="1088884" cy="381137"/>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grpSp>
        <p:nvGrpSpPr>
          <p:cNvPr id="49" name="群組 48">
            <a:extLst>
              <a:ext uri="{FF2B5EF4-FFF2-40B4-BE49-F238E27FC236}">
                <a16:creationId xmlns:a16="http://schemas.microsoft.com/office/drawing/2014/main" id="{C9767396-790B-4B41-8C2E-1A1D2DC426C4}"/>
              </a:ext>
            </a:extLst>
          </p:cNvPr>
          <p:cNvGrpSpPr/>
          <p:nvPr/>
        </p:nvGrpSpPr>
        <p:grpSpPr>
          <a:xfrm>
            <a:off x="776869" y="2504795"/>
            <a:ext cx="1154006" cy="777721"/>
            <a:chOff x="4036629" y="3785954"/>
            <a:chExt cx="1223023" cy="799655"/>
          </a:xfrm>
        </p:grpSpPr>
        <p:sp>
          <p:nvSpPr>
            <p:cNvPr id="50" name="箭號: 向右 49">
              <a:extLst>
                <a:ext uri="{FF2B5EF4-FFF2-40B4-BE49-F238E27FC236}">
                  <a16:creationId xmlns:a16="http://schemas.microsoft.com/office/drawing/2014/main" id="{5F2E20D1-6E5D-4433-81A1-5FC3004A6BD4}"/>
                </a:ext>
              </a:extLst>
            </p:cNvPr>
            <p:cNvSpPr/>
            <p:nvPr/>
          </p:nvSpPr>
          <p:spPr>
            <a:xfrm>
              <a:off x="4071137" y="3785954"/>
              <a:ext cx="1154006" cy="39188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AEF7473A-54F5-48E0-9950-2677018917A3}"/>
                </a:ext>
              </a:extLst>
            </p:cNvPr>
            <p:cNvSpPr/>
            <p:nvPr/>
          </p:nvSpPr>
          <p:spPr>
            <a:xfrm>
              <a:off x="4036629" y="4177841"/>
              <a:ext cx="1223023" cy="407768"/>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TW" altLang="en-US"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載入影像</a:t>
              </a:r>
            </a:p>
          </p:txBody>
        </p:sp>
      </p:grpSp>
    </p:spTree>
    <p:extLst>
      <p:ext uri="{BB962C8B-B14F-4D97-AF65-F5344CB8AC3E}">
        <p14:creationId xmlns:p14="http://schemas.microsoft.com/office/powerpoint/2010/main" val="21412496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6709050" y="3390090"/>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4" name="矩形 53"/>
          <p:cNvSpPr/>
          <p:nvPr/>
        </p:nvSpPr>
        <p:spPr>
          <a:xfrm>
            <a:off x="6709050" y="5134463"/>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5" name="矩形 54"/>
          <p:cNvSpPr/>
          <p:nvPr/>
        </p:nvSpPr>
        <p:spPr>
          <a:xfrm>
            <a:off x="4910975" y="1744288"/>
            <a:ext cx="2905153" cy="664221"/>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7273418" cy="922385"/>
            <a:chOff x="-102618" y="10205"/>
            <a:chExt cx="7273418" cy="922385"/>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7071307" cy="922385"/>
              <a:chOff x="99493" y="10205"/>
              <a:chExt cx="7071307" cy="922385"/>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5724644" cy="830997"/>
              </a:xfrm>
              <a:prstGeom prst="rect">
                <a:avLst/>
              </a:prstGeom>
              <a:noFill/>
            </p:spPr>
            <p:txBody>
              <a:bodyPr wrap="none" rtlCol="0">
                <a:spAutoFit/>
                <a:scene3d>
                  <a:camera prst="orthographicFront"/>
                  <a:lightRig rig="threePt" dir="t"/>
                </a:scene3d>
                <a:sp3d contourW="12700"/>
              </a:bodyPr>
              <a:lstStyle/>
              <a:p>
                <a:r>
                  <a:rPr lang="zh-TW" altLang="en-US" sz="4800" b="1" dirty="0">
                    <a:solidFill>
                      <a:schemeClr val="accent3"/>
                    </a:solidFill>
                    <a:latin typeface="Times New Roman" panose="02020603050405020304" pitchFamily="18" charset="0"/>
                    <a:ea typeface="標楷體" panose="03000509000000000000" pitchFamily="65" charset="-120"/>
                  </a:rPr>
                  <a:t>研究方法與進行步驟</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pic>
        <p:nvPicPr>
          <p:cNvPr id="7" name="圖片 6">
            <a:extLst>
              <a:ext uri="{FF2B5EF4-FFF2-40B4-BE49-F238E27FC236}">
                <a16:creationId xmlns:a16="http://schemas.microsoft.com/office/drawing/2014/main" id="{F09B43AF-9C95-4B01-8F85-59C5F1AB4CDF}"/>
              </a:ext>
            </a:extLst>
          </p:cNvPr>
          <p:cNvPicPr>
            <a:picLocks noChangeAspect="1"/>
          </p:cNvPicPr>
          <p:nvPr/>
        </p:nvPicPr>
        <p:blipFill>
          <a:blip r:embed="rId3"/>
          <a:stretch>
            <a:fillRect/>
          </a:stretch>
        </p:blipFill>
        <p:spPr>
          <a:xfrm>
            <a:off x="423071" y="2104815"/>
            <a:ext cx="11345858" cy="1886213"/>
          </a:xfrm>
          <a:prstGeom prst="rect">
            <a:avLst/>
          </a:prstGeom>
        </p:spPr>
      </p:pic>
      <p:sp>
        <p:nvSpPr>
          <p:cNvPr id="18" name="矩形 17">
            <a:extLst>
              <a:ext uri="{FF2B5EF4-FFF2-40B4-BE49-F238E27FC236}">
                <a16:creationId xmlns:a16="http://schemas.microsoft.com/office/drawing/2014/main" id="{46B36586-C1C9-4A81-9542-D9E168309DDE}"/>
              </a:ext>
            </a:extLst>
          </p:cNvPr>
          <p:cNvSpPr/>
          <p:nvPr/>
        </p:nvSpPr>
        <p:spPr>
          <a:xfrm>
            <a:off x="728488" y="1445539"/>
            <a:ext cx="3091672" cy="599395"/>
          </a:xfrm>
          <a:prstGeom prst="rect">
            <a:avLst/>
          </a:prstGeom>
        </p:spPr>
        <p:txBody>
          <a:bodyPr wrap="square">
            <a:spAutoFit/>
            <a:scene3d>
              <a:camera prst="orthographicFront"/>
              <a:lightRig rig="threePt" dir="t"/>
            </a:scene3d>
            <a:sp3d contourW="12700"/>
          </a:bodyPr>
          <a:lstStyle/>
          <a:p>
            <a:pPr>
              <a:lnSpc>
                <a:spcPct val="120000"/>
              </a:lnSpc>
            </a:pPr>
            <a:r>
              <a:rPr lang="zh-TW" altLang="en-US" sz="3000" b="1" dirty="0">
                <a:solidFill>
                  <a:schemeClr val="tx1">
                    <a:lumMod val="65000"/>
                    <a:lumOff val="35000"/>
                  </a:schemeClr>
                </a:solidFill>
                <a:latin typeface="Times New Roman" panose="02020603050405020304" pitchFamily="18" charset="0"/>
                <a:ea typeface="標楷體" panose="03000509000000000000" pitchFamily="65" charset="-120"/>
              </a:rPr>
              <a:t>流程圖</a:t>
            </a:r>
            <a:r>
              <a:rPr lang="en-US" altLang="zh-TW" sz="3000" b="1" dirty="0">
                <a:solidFill>
                  <a:schemeClr val="tx1">
                    <a:lumMod val="65000"/>
                    <a:lumOff val="35000"/>
                  </a:schemeClr>
                </a:solidFill>
                <a:latin typeface="Times New Roman" panose="02020603050405020304" pitchFamily="18" charset="0"/>
                <a:ea typeface="標楷體" panose="03000509000000000000" pitchFamily="65" charset="-120"/>
              </a:rPr>
              <a:t>-</a:t>
            </a:r>
            <a:r>
              <a:rPr lang="zh-TW" altLang="en-US" sz="3000" b="1" dirty="0">
                <a:solidFill>
                  <a:schemeClr val="tx1">
                    <a:lumMod val="65000"/>
                    <a:lumOff val="35000"/>
                  </a:schemeClr>
                </a:solidFill>
                <a:latin typeface="Times New Roman" panose="02020603050405020304" pitchFamily="18" charset="0"/>
                <a:ea typeface="標楷體" panose="03000509000000000000" pitchFamily="65" charset="-120"/>
              </a:rPr>
              <a:t>影像辨識</a:t>
            </a:r>
            <a:endParaRPr lang="zh-CN" altLang="en-US" sz="3000" b="1" dirty="0">
              <a:solidFill>
                <a:schemeClr val="tx1">
                  <a:lumMod val="65000"/>
                  <a:lumOff val="35000"/>
                </a:schemeClr>
              </a:solidFill>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3236089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6709050" y="3390090"/>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4" name="矩形 53"/>
          <p:cNvSpPr/>
          <p:nvPr/>
        </p:nvSpPr>
        <p:spPr>
          <a:xfrm>
            <a:off x="6709050" y="5134463"/>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5" name="矩形 54"/>
          <p:cNvSpPr/>
          <p:nvPr/>
        </p:nvSpPr>
        <p:spPr>
          <a:xfrm>
            <a:off x="4910975" y="1744288"/>
            <a:ext cx="2905153" cy="664221"/>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7273418" cy="922385"/>
            <a:chOff x="-102618" y="10205"/>
            <a:chExt cx="7273418" cy="922385"/>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7071307" cy="922385"/>
              <a:chOff x="99493" y="10205"/>
              <a:chExt cx="7071307" cy="922385"/>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5724644" cy="830997"/>
              </a:xfrm>
              <a:prstGeom prst="rect">
                <a:avLst/>
              </a:prstGeom>
              <a:noFill/>
            </p:spPr>
            <p:txBody>
              <a:bodyPr wrap="none" rtlCol="0">
                <a:spAutoFit/>
                <a:scene3d>
                  <a:camera prst="orthographicFront"/>
                  <a:lightRig rig="threePt" dir="t"/>
                </a:scene3d>
                <a:sp3d contourW="12700"/>
              </a:bodyPr>
              <a:lstStyle/>
              <a:p>
                <a:r>
                  <a:rPr lang="zh-TW" altLang="en-US" sz="4800" b="1" dirty="0">
                    <a:solidFill>
                      <a:schemeClr val="accent3"/>
                    </a:solidFill>
                    <a:latin typeface="Times New Roman" panose="02020603050405020304" pitchFamily="18" charset="0"/>
                    <a:ea typeface="標楷體" panose="03000509000000000000" pitchFamily="65" charset="-120"/>
                  </a:rPr>
                  <a:t>研究方法與進行步驟</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15" name="矩形 14">
            <a:extLst>
              <a:ext uri="{FF2B5EF4-FFF2-40B4-BE49-F238E27FC236}">
                <a16:creationId xmlns:a16="http://schemas.microsoft.com/office/drawing/2014/main" id="{F35D7F4D-F987-415B-82B8-B5D8E6CC67F0}"/>
              </a:ext>
            </a:extLst>
          </p:cNvPr>
          <p:cNvSpPr/>
          <p:nvPr/>
        </p:nvSpPr>
        <p:spPr>
          <a:xfrm>
            <a:off x="728488" y="1445539"/>
            <a:ext cx="3103283" cy="599395"/>
          </a:xfrm>
          <a:prstGeom prst="rect">
            <a:avLst/>
          </a:prstGeom>
        </p:spPr>
        <p:txBody>
          <a:bodyPr wrap="square">
            <a:spAutoFit/>
            <a:scene3d>
              <a:camera prst="orthographicFront"/>
              <a:lightRig rig="threePt" dir="t"/>
            </a:scene3d>
            <a:sp3d contourW="12700"/>
          </a:bodyPr>
          <a:lstStyle/>
          <a:p>
            <a:pPr>
              <a:lnSpc>
                <a:spcPct val="120000"/>
              </a:lnSpc>
            </a:pPr>
            <a:r>
              <a:rPr lang="zh-TW" altLang="en-US" sz="3000" b="1" dirty="0">
                <a:solidFill>
                  <a:schemeClr val="tx1">
                    <a:lumMod val="65000"/>
                    <a:lumOff val="35000"/>
                  </a:schemeClr>
                </a:solidFill>
                <a:latin typeface="Times New Roman" panose="02020603050405020304" pitchFamily="18" charset="0"/>
                <a:ea typeface="標楷體" panose="03000509000000000000" pitchFamily="65" charset="-120"/>
              </a:rPr>
              <a:t>流程圖</a:t>
            </a:r>
            <a:r>
              <a:rPr lang="en-US" altLang="zh-TW" sz="3000" b="1" dirty="0">
                <a:solidFill>
                  <a:schemeClr val="tx1">
                    <a:lumMod val="65000"/>
                    <a:lumOff val="35000"/>
                  </a:schemeClr>
                </a:solidFill>
                <a:latin typeface="Times New Roman" panose="02020603050405020304" pitchFamily="18" charset="0"/>
                <a:ea typeface="標楷體" panose="03000509000000000000" pitchFamily="65" charset="-120"/>
              </a:rPr>
              <a:t>-</a:t>
            </a:r>
            <a:r>
              <a:rPr lang="zh-TW" altLang="en-US" sz="3000" b="1" dirty="0">
                <a:solidFill>
                  <a:schemeClr val="tx1">
                    <a:lumMod val="65000"/>
                    <a:lumOff val="35000"/>
                  </a:schemeClr>
                </a:solidFill>
                <a:latin typeface="Times New Roman" panose="02020603050405020304" pitchFamily="18" charset="0"/>
                <a:ea typeface="標楷體" panose="03000509000000000000" pitchFamily="65" charset="-120"/>
              </a:rPr>
              <a:t>影像處理</a:t>
            </a:r>
            <a:endParaRPr lang="zh-CN" altLang="en-US" sz="3000" b="1" dirty="0">
              <a:solidFill>
                <a:schemeClr val="tx1">
                  <a:lumMod val="65000"/>
                  <a:lumOff val="35000"/>
                </a:schemeClr>
              </a:solidFill>
              <a:latin typeface="Times New Roman" panose="02020603050405020304" pitchFamily="18" charset="0"/>
              <a:ea typeface="標楷體" panose="03000509000000000000" pitchFamily="65" charset="-120"/>
            </a:endParaRPr>
          </a:p>
        </p:txBody>
      </p:sp>
      <p:pic>
        <p:nvPicPr>
          <p:cNvPr id="6" name="圖片 5">
            <a:extLst>
              <a:ext uri="{FF2B5EF4-FFF2-40B4-BE49-F238E27FC236}">
                <a16:creationId xmlns:a16="http://schemas.microsoft.com/office/drawing/2014/main" id="{0BD7B3A7-1042-464F-8648-EC19D4937DD1}"/>
              </a:ext>
            </a:extLst>
          </p:cNvPr>
          <p:cNvPicPr>
            <a:picLocks noChangeAspect="1"/>
          </p:cNvPicPr>
          <p:nvPr/>
        </p:nvPicPr>
        <p:blipFill>
          <a:blip r:embed="rId3"/>
          <a:stretch>
            <a:fillRect/>
          </a:stretch>
        </p:blipFill>
        <p:spPr>
          <a:xfrm>
            <a:off x="728488" y="2408509"/>
            <a:ext cx="10454795" cy="3629045"/>
          </a:xfrm>
          <a:prstGeom prst="rect">
            <a:avLst/>
          </a:prstGeom>
        </p:spPr>
      </p:pic>
    </p:spTree>
    <p:extLst>
      <p:ext uri="{BB962C8B-B14F-4D97-AF65-F5344CB8AC3E}">
        <p14:creationId xmlns:p14="http://schemas.microsoft.com/office/powerpoint/2010/main" val="1308361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6709050" y="3390090"/>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3" name="矩形 52"/>
          <p:cNvSpPr/>
          <p:nvPr/>
        </p:nvSpPr>
        <p:spPr>
          <a:xfrm>
            <a:off x="2743854" y="5134463"/>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5" name="矩形 54"/>
          <p:cNvSpPr/>
          <p:nvPr/>
        </p:nvSpPr>
        <p:spPr>
          <a:xfrm>
            <a:off x="4910975" y="1744288"/>
            <a:ext cx="2905153" cy="664221"/>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7273418" cy="922385"/>
            <a:chOff x="-102618" y="10205"/>
            <a:chExt cx="7273418" cy="922385"/>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7071307" cy="922385"/>
              <a:chOff x="99493" y="10205"/>
              <a:chExt cx="7071307" cy="922385"/>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5724644" cy="830997"/>
              </a:xfrm>
              <a:prstGeom prst="rect">
                <a:avLst/>
              </a:prstGeom>
              <a:noFill/>
            </p:spPr>
            <p:txBody>
              <a:bodyPr wrap="none" rtlCol="0">
                <a:spAutoFit/>
                <a:scene3d>
                  <a:camera prst="orthographicFront"/>
                  <a:lightRig rig="threePt" dir="t"/>
                </a:scene3d>
                <a:sp3d contourW="12700"/>
              </a:bodyPr>
              <a:lstStyle/>
              <a:p>
                <a:r>
                  <a:rPr lang="zh-TW" altLang="en-US" sz="4800" b="1" dirty="0">
                    <a:solidFill>
                      <a:schemeClr val="accent3"/>
                    </a:solidFill>
                    <a:latin typeface="Times New Roman" panose="02020603050405020304" pitchFamily="18" charset="0"/>
                    <a:ea typeface="標楷體" panose="03000509000000000000" pitchFamily="65" charset="-120"/>
                  </a:rPr>
                  <a:t>研究方法與進行步驟</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14" name="矩形 13">
            <a:extLst>
              <a:ext uri="{FF2B5EF4-FFF2-40B4-BE49-F238E27FC236}">
                <a16:creationId xmlns:a16="http://schemas.microsoft.com/office/drawing/2014/main" id="{707DDF8C-31EE-4614-8CA8-8EACACBB979F}"/>
              </a:ext>
            </a:extLst>
          </p:cNvPr>
          <p:cNvSpPr/>
          <p:nvPr/>
        </p:nvSpPr>
        <p:spPr>
          <a:xfrm>
            <a:off x="728488" y="1445539"/>
            <a:ext cx="3042323" cy="599395"/>
          </a:xfrm>
          <a:prstGeom prst="rect">
            <a:avLst/>
          </a:prstGeom>
        </p:spPr>
        <p:txBody>
          <a:bodyPr wrap="square">
            <a:spAutoFit/>
            <a:scene3d>
              <a:camera prst="orthographicFront"/>
              <a:lightRig rig="threePt" dir="t"/>
            </a:scene3d>
            <a:sp3d contourW="12700"/>
          </a:bodyPr>
          <a:lstStyle/>
          <a:p>
            <a:pPr>
              <a:lnSpc>
                <a:spcPct val="120000"/>
              </a:lnSpc>
            </a:pPr>
            <a:r>
              <a:rPr lang="zh-TW" altLang="en-US" sz="3000" b="1" dirty="0">
                <a:solidFill>
                  <a:schemeClr val="tx1">
                    <a:lumMod val="65000"/>
                    <a:lumOff val="35000"/>
                  </a:schemeClr>
                </a:solidFill>
                <a:latin typeface="Times New Roman" panose="02020603050405020304" pitchFamily="18" charset="0"/>
                <a:ea typeface="標楷體" panose="03000509000000000000" pitchFamily="65" charset="-120"/>
              </a:rPr>
              <a:t>流程圖</a:t>
            </a:r>
            <a:r>
              <a:rPr lang="en-US" altLang="zh-TW" sz="3000" b="1" dirty="0">
                <a:solidFill>
                  <a:schemeClr val="tx1">
                    <a:lumMod val="65000"/>
                    <a:lumOff val="35000"/>
                  </a:schemeClr>
                </a:solidFill>
                <a:latin typeface="Times New Roman" panose="02020603050405020304" pitchFamily="18" charset="0"/>
                <a:ea typeface="標楷體" panose="03000509000000000000" pitchFamily="65" charset="-120"/>
              </a:rPr>
              <a:t>-</a:t>
            </a:r>
            <a:r>
              <a:rPr lang="zh-TW" altLang="en-US" sz="3000" b="1" dirty="0">
                <a:solidFill>
                  <a:schemeClr val="tx1">
                    <a:lumMod val="65000"/>
                    <a:lumOff val="35000"/>
                  </a:schemeClr>
                </a:solidFill>
                <a:latin typeface="Times New Roman" panose="02020603050405020304" pitchFamily="18" charset="0"/>
                <a:ea typeface="標楷體" panose="03000509000000000000" pitchFamily="65" charset="-120"/>
              </a:rPr>
              <a:t>模型訓練</a:t>
            </a:r>
            <a:endParaRPr lang="zh-CN" altLang="en-US" sz="3000" b="1" dirty="0">
              <a:solidFill>
                <a:schemeClr val="tx1">
                  <a:lumMod val="65000"/>
                  <a:lumOff val="35000"/>
                </a:schemeClr>
              </a:solidFill>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99DAC95F-ADCC-4A2C-ACFE-4FF660140AE1}"/>
              </a:ext>
            </a:extLst>
          </p:cNvPr>
          <p:cNvPicPr>
            <a:picLocks noChangeAspect="1"/>
          </p:cNvPicPr>
          <p:nvPr/>
        </p:nvPicPr>
        <p:blipFill>
          <a:blip r:embed="rId3"/>
          <a:stretch>
            <a:fillRect/>
          </a:stretch>
        </p:blipFill>
        <p:spPr>
          <a:xfrm>
            <a:off x="728488" y="2474122"/>
            <a:ext cx="9614868" cy="2913218"/>
          </a:xfrm>
          <a:prstGeom prst="rect">
            <a:avLst/>
          </a:prstGeom>
        </p:spPr>
      </p:pic>
    </p:spTree>
    <p:extLst>
      <p:ext uri="{BB962C8B-B14F-4D97-AF65-F5344CB8AC3E}">
        <p14:creationId xmlns:p14="http://schemas.microsoft.com/office/powerpoint/2010/main" val="22156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6709050" y="3390090"/>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3" name="矩形 52"/>
          <p:cNvSpPr/>
          <p:nvPr/>
        </p:nvSpPr>
        <p:spPr>
          <a:xfrm>
            <a:off x="2743854" y="5134463"/>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5" name="矩形 54"/>
          <p:cNvSpPr/>
          <p:nvPr/>
        </p:nvSpPr>
        <p:spPr>
          <a:xfrm>
            <a:off x="4910975" y="1744288"/>
            <a:ext cx="2905153" cy="664221"/>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7273418" cy="922385"/>
            <a:chOff x="-102618" y="10205"/>
            <a:chExt cx="7273418" cy="922385"/>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7071307" cy="922385"/>
              <a:chOff x="99493" y="10205"/>
              <a:chExt cx="7071307" cy="922385"/>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5724644" cy="830997"/>
              </a:xfrm>
              <a:prstGeom prst="rect">
                <a:avLst/>
              </a:prstGeom>
              <a:noFill/>
            </p:spPr>
            <p:txBody>
              <a:bodyPr wrap="none" rtlCol="0">
                <a:spAutoFit/>
                <a:scene3d>
                  <a:camera prst="orthographicFront"/>
                  <a:lightRig rig="threePt" dir="t"/>
                </a:scene3d>
                <a:sp3d contourW="12700"/>
              </a:bodyPr>
              <a:lstStyle/>
              <a:p>
                <a:r>
                  <a:rPr lang="zh-TW" altLang="en-US" sz="4800" b="1" dirty="0">
                    <a:solidFill>
                      <a:schemeClr val="accent3"/>
                    </a:solidFill>
                    <a:latin typeface="Times New Roman" panose="02020603050405020304" pitchFamily="18" charset="0"/>
                    <a:ea typeface="標楷體" panose="03000509000000000000" pitchFamily="65" charset="-120"/>
                  </a:rPr>
                  <a:t>研究方法與進行步驟</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14" name="矩形 13">
            <a:extLst>
              <a:ext uri="{FF2B5EF4-FFF2-40B4-BE49-F238E27FC236}">
                <a16:creationId xmlns:a16="http://schemas.microsoft.com/office/drawing/2014/main" id="{707DDF8C-31EE-4614-8CA8-8EACACBB979F}"/>
              </a:ext>
            </a:extLst>
          </p:cNvPr>
          <p:cNvSpPr/>
          <p:nvPr/>
        </p:nvSpPr>
        <p:spPr>
          <a:xfrm>
            <a:off x="728488" y="1445539"/>
            <a:ext cx="3042323" cy="599395"/>
          </a:xfrm>
          <a:prstGeom prst="rect">
            <a:avLst/>
          </a:prstGeom>
        </p:spPr>
        <p:txBody>
          <a:bodyPr wrap="square">
            <a:spAutoFit/>
            <a:scene3d>
              <a:camera prst="orthographicFront"/>
              <a:lightRig rig="threePt" dir="t"/>
            </a:scene3d>
            <a:sp3d contourW="12700"/>
          </a:bodyPr>
          <a:lstStyle/>
          <a:p>
            <a:pPr>
              <a:lnSpc>
                <a:spcPct val="120000"/>
              </a:lnSpc>
            </a:pPr>
            <a:r>
              <a:rPr lang="zh-TW" altLang="en-US" sz="3000" b="1" dirty="0">
                <a:solidFill>
                  <a:schemeClr val="tx1">
                    <a:lumMod val="65000"/>
                    <a:lumOff val="35000"/>
                  </a:schemeClr>
                </a:solidFill>
                <a:latin typeface="Times New Roman" panose="02020603050405020304" pitchFamily="18" charset="0"/>
                <a:ea typeface="標楷體" panose="03000509000000000000" pitchFamily="65" charset="-120"/>
              </a:rPr>
              <a:t>流程圖</a:t>
            </a:r>
            <a:r>
              <a:rPr lang="en-US" altLang="zh-TW" sz="3000" b="1" dirty="0">
                <a:solidFill>
                  <a:schemeClr val="tx1">
                    <a:lumMod val="65000"/>
                    <a:lumOff val="35000"/>
                  </a:schemeClr>
                </a:solidFill>
                <a:latin typeface="Times New Roman" panose="02020603050405020304" pitchFamily="18" charset="0"/>
                <a:ea typeface="標楷體" panose="03000509000000000000" pitchFamily="65" charset="-120"/>
              </a:rPr>
              <a:t>-</a:t>
            </a:r>
            <a:r>
              <a:rPr lang="zh-TW" altLang="en-US" sz="3000" b="1" dirty="0">
                <a:solidFill>
                  <a:schemeClr val="tx1">
                    <a:lumMod val="65000"/>
                    <a:lumOff val="35000"/>
                  </a:schemeClr>
                </a:solidFill>
                <a:latin typeface="Times New Roman" panose="02020603050405020304" pitchFamily="18" charset="0"/>
                <a:ea typeface="標楷體" panose="03000509000000000000" pitchFamily="65" charset="-120"/>
              </a:rPr>
              <a:t>系統功能</a:t>
            </a:r>
            <a:endParaRPr lang="zh-CN" altLang="en-US" sz="3000" b="1" dirty="0">
              <a:solidFill>
                <a:schemeClr val="tx1">
                  <a:lumMod val="65000"/>
                  <a:lumOff val="35000"/>
                </a:schemeClr>
              </a:solidFill>
              <a:latin typeface="Times New Roman" panose="02020603050405020304" pitchFamily="18" charset="0"/>
              <a:ea typeface="標楷體" panose="03000509000000000000" pitchFamily="65" charset="-120"/>
            </a:endParaRPr>
          </a:p>
        </p:txBody>
      </p:sp>
      <p:pic>
        <p:nvPicPr>
          <p:cNvPr id="11" name="圖片 10">
            <a:extLst>
              <a:ext uri="{FF2B5EF4-FFF2-40B4-BE49-F238E27FC236}">
                <a16:creationId xmlns:a16="http://schemas.microsoft.com/office/drawing/2014/main" id="{F1F160E7-0838-494E-A458-90DD05860E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772" y="2649271"/>
            <a:ext cx="10856920" cy="2364576"/>
          </a:xfrm>
          <a:prstGeom prst="rect">
            <a:avLst/>
          </a:prstGeom>
        </p:spPr>
      </p:pic>
    </p:spTree>
    <p:extLst>
      <p:ext uri="{BB962C8B-B14F-4D97-AF65-F5344CB8AC3E}">
        <p14:creationId xmlns:p14="http://schemas.microsoft.com/office/powerpoint/2010/main" val="2120449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任意多边形 74"/>
          <p:cNvSpPr/>
          <p:nvPr/>
        </p:nvSpPr>
        <p:spPr>
          <a:xfrm rot="2700000">
            <a:off x="1128820" y="4853582"/>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38" name="任意多边形 37"/>
          <p:cNvSpPr/>
          <p:nvPr/>
        </p:nvSpPr>
        <p:spPr>
          <a:xfrm rot="2700000">
            <a:off x="-3336195" y="1853051"/>
            <a:ext cx="4407208" cy="4180467"/>
          </a:xfrm>
          <a:custGeom>
            <a:avLst/>
            <a:gdLst>
              <a:gd name="connsiteX0" fmla="*/ 0 w 4407208"/>
              <a:gd name="connsiteY0" fmla="*/ 2 h 4180467"/>
              <a:gd name="connsiteX1" fmla="*/ 3741330 w 4407208"/>
              <a:gd name="connsiteY1" fmla="*/ 0 h 4180467"/>
              <a:gd name="connsiteX2" fmla="*/ 4407208 w 4407208"/>
              <a:gd name="connsiteY2" fmla="*/ 665877 h 4180467"/>
              <a:gd name="connsiteX3" fmla="*/ 4407207 w 4407208"/>
              <a:gd name="connsiteY3" fmla="*/ 3953725 h 4180467"/>
              <a:gd name="connsiteX4" fmla="*/ 4180465 w 4407208"/>
              <a:gd name="connsiteY4" fmla="*/ 4180467 h 418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7208" h="4180467">
                <a:moveTo>
                  <a:pt x="0" y="2"/>
                </a:moveTo>
                <a:lnTo>
                  <a:pt x="3741330" y="0"/>
                </a:lnTo>
                <a:cubicBezTo>
                  <a:pt x="4109083" y="1"/>
                  <a:pt x="4407207" y="298124"/>
                  <a:pt x="4407208" y="665877"/>
                </a:cubicBezTo>
                <a:lnTo>
                  <a:pt x="4407207" y="3953725"/>
                </a:lnTo>
                <a:lnTo>
                  <a:pt x="4180465" y="4180467"/>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31" name="任意多边形 30"/>
          <p:cNvSpPr/>
          <p:nvPr/>
        </p:nvSpPr>
        <p:spPr>
          <a:xfrm rot="8100000">
            <a:off x="557094" y="-1876742"/>
            <a:ext cx="4285281" cy="3973762"/>
          </a:xfrm>
          <a:custGeom>
            <a:avLst/>
            <a:gdLst>
              <a:gd name="connsiteX0" fmla="*/ 3973761 w 4285281"/>
              <a:gd name="connsiteY0" fmla="*/ 3973762 h 3973762"/>
              <a:gd name="connsiteX1" fmla="*/ 0 w 4285281"/>
              <a:gd name="connsiteY1" fmla="*/ 1 h 3973762"/>
              <a:gd name="connsiteX2" fmla="*/ 3733660 w 4285281"/>
              <a:gd name="connsiteY2" fmla="*/ 0 h 3973762"/>
              <a:gd name="connsiteX3" fmla="*/ 4285281 w 4285281"/>
              <a:gd name="connsiteY3" fmla="*/ 551621 h 3973762"/>
              <a:gd name="connsiteX4" fmla="*/ 4285281 w 4285281"/>
              <a:gd name="connsiteY4" fmla="*/ 3662241 h 3973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5281" h="3973762">
                <a:moveTo>
                  <a:pt x="3973761" y="3973762"/>
                </a:moveTo>
                <a:lnTo>
                  <a:pt x="0" y="1"/>
                </a:lnTo>
                <a:lnTo>
                  <a:pt x="3733660" y="0"/>
                </a:lnTo>
                <a:cubicBezTo>
                  <a:pt x="4038311" y="1"/>
                  <a:pt x="4285281" y="246970"/>
                  <a:pt x="4285281" y="551621"/>
                </a:cubicBezTo>
                <a:lnTo>
                  <a:pt x="4285281" y="3662241"/>
                </a:ln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nvGrpSpPr>
          <p:cNvPr id="70" name="组合 69"/>
          <p:cNvGrpSpPr/>
          <p:nvPr/>
        </p:nvGrpSpPr>
        <p:grpSpPr>
          <a:xfrm>
            <a:off x="5345234" y="248602"/>
            <a:ext cx="1582006" cy="639854"/>
            <a:chOff x="5651362" y="1604422"/>
            <a:chExt cx="1582006" cy="639854"/>
          </a:xfrm>
        </p:grpSpPr>
        <p:sp>
          <p:nvSpPr>
            <p:cNvPr id="65" name="任意多边形 64"/>
            <p:cNvSpPr/>
            <p:nvPr/>
          </p:nvSpPr>
          <p:spPr>
            <a:xfrm rot="2700000">
              <a:off x="5652638" y="1603146"/>
              <a:ext cx="639854" cy="642405"/>
            </a:xfrm>
            <a:custGeom>
              <a:avLst/>
              <a:gdLst>
                <a:gd name="connsiteX0" fmla="*/ 490015 w 639854"/>
                <a:gd name="connsiteY0" fmla="*/ 139923 h 642405"/>
                <a:gd name="connsiteX1" fmla="*/ 497027 w 639854"/>
                <a:gd name="connsiteY1" fmla="*/ 142827 h 642405"/>
                <a:gd name="connsiteX2" fmla="*/ 499931 w 639854"/>
                <a:gd name="connsiteY2" fmla="*/ 149839 h 642405"/>
                <a:gd name="connsiteX3" fmla="*/ 499931 w 639854"/>
                <a:gd name="connsiteY3" fmla="*/ 139923 h 642405"/>
                <a:gd name="connsiteX4" fmla="*/ 0 w 639854"/>
                <a:gd name="connsiteY4" fmla="*/ 269028 h 642405"/>
                <a:gd name="connsiteX5" fmla="*/ 126280 w 639854"/>
                <a:gd name="connsiteY5" fmla="*/ 142749 h 642405"/>
                <a:gd name="connsiteX6" fmla="*/ 126280 w 639854"/>
                <a:gd name="connsiteY6" fmla="*/ 142749 h 642405"/>
                <a:gd name="connsiteX7" fmla="*/ 129106 w 639854"/>
                <a:gd name="connsiteY7" fmla="*/ 139923 h 642405"/>
                <a:gd name="connsiteX8" fmla="*/ 129106 w 639854"/>
                <a:gd name="connsiteY8" fmla="*/ 139923 h 642405"/>
                <a:gd name="connsiteX9" fmla="*/ 255385 w 639854"/>
                <a:gd name="connsiteY9" fmla="*/ 13643 h 642405"/>
                <a:gd name="connsiteX10" fmla="*/ 255386 w 639854"/>
                <a:gd name="connsiteY10" fmla="*/ 13643 h 642405"/>
                <a:gd name="connsiteX11" fmla="*/ 269029 w 639854"/>
                <a:gd name="connsiteY11" fmla="*/ 0 h 642405"/>
                <a:gd name="connsiteX12" fmla="*/ 593006 w 639854"/>
                <a:gd name="connsiteY12" fmla="*/ 0 h 642405"/>
                <a:gd name="connsiteX13" fmla="*/ 639854 w 639854"/>
                <a:gd name="connsiteY13" fmla="*/ 46848 h 642405"/>
                <a:gd name="connsiteX14" fmla="*/ 639854 w 639854"/>
                <a:gd name="connsiteY14" fmla="*/ 373376 h 642405"/>
                <a:gd name="connsiteX15" fmla="*/ 513574 w 639854"/>
                <a:gd name="connsiteY15" fmla="*/ 499656 h 642405"/>
                <a:gd name="connsiteX16" fmla="*/ 513575 w 639854"/>
                <a:gd name="connsiteY16" fmla="*/ 499655 h 642405"/>
                <a:gd name="connsiteX17" fmla="*/ 510748 w 639854"/>
                <a:gd name="connsiteY17" fmla="*/ 502482 h 642405"/>
                <a:gd name="connsiteX18" fmla="*/ 510748 w 639854"/>
                <a:gd name="connsiteY18" fmla="*/ 502482 h 642405"/>
                <a:gd name="connsiteX19" fmla="*/ 384469 w 639854"/>
                <a:gd name="connsiteY19" fmla="*/ 628762 h 642405"/>
                <a:gd name="connsiteX20" fmla="*/ 384469 w 639854"/>
                <a:gd name="connsiteY20" fmla="*/ 628761 h 642405"/>
                <a:gd name="connsiteX21" fmla="*/ 370825 w 639854"/>
                <a:gd name="connsiteY21" fmla="*/ 642405 h 642405"/>
                <a:gd name="connsiteX22" fmla="*/ 370825 w 639854"/>
                <a:gd name="connsiteY22" fmla="*/ 269028 h 6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9854" h="642405">
                  <a:moveTo>
                    <a:pt x="490015" y="139923"/>
                  </a:moveTo>
                  <a:lnTo>
                    <a:pt x="497027" y="142827"/>
                  </a:lnTo>
                  <a:lnTo>
                    <a:pt x="499931" y="149839"/>
                  </a:lnTo>
                  <a:lnTo>
                    <a:pt x="499931" y="139923"/>
                  </a:lnTo>
                  <a:close/>
                  <a:moveTo>
                    <a:pt x="0" y="269028"/>
                  </a:moveTo>
                  <a:lnTo>
                    <a:pt x="126280" y="142749"/>
                  </a:lnTo>
                  <a:lnTo>
                    <a:pt x="126280" y="142749"/>
                  </a:lnTo>
                  <a:lnTo>
                    <a:pt x="129106" y="139923"/>
                  </a:lnTo>
                  <a:lnTo>
                    <a:pt x="129106" y="139923"/>
                  </a:lnTo>
                  <a:lnTo>
                    <a:pt x="255385" y="13643"/>
                  </a:lnTo>
                  <a:lnTo>
                    <a:pt x="255386" y="13643"/>
                  </a:lnTo>
                  <a:lnTo>
                    <a:pt x="269029" y="0"/>
                  </a:lnTo>
                  <a:lnTo>
                    <a:pt x="593006" y="0"/>
                  </a:lnTo>
                  <a:cubicBezTo>
                    <a:pt x="618879" y="0"/>
                    <a:pt x="639854" y="20975"/>
                    <a:pt x="639854" y="46848"/>
                  </a:cubicBezTo>
                  <a:lnTo>
                    <a:pt x="639854" y="373376"/>
                  </a:lnTo>
                  <a:lnTo>
                    <a:pt x="513574" y="499656"/>
                  </a:lnTo>
                  <a:lnTo>
                    <a:pt x="513575" y="499655"/>
                  </a:lnTo>
                  <a:lnTo>
                    <a:pt x="510748" y="502482"/>
                  </a:lnTo>
                  <a:lnTo>
                    <a:pt x="510748" y="502482"/>
                  </a:lnTo>
                  <a:lnTo>
                    <a:pt x="384469" y="628762"/>
                  </a:lnTo>
                  <a:lnTo>
                    <a:pt x="384469" y="628761"/>
                  </a:lnTo>
                  <a:lnTo>
                    <a:pt x="370825" y="642405"/>
                  </a:lnTo>
                  <a:lnTo>
                    <a:pt x="370825" y="269028"/>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標楷體" panose="03000509000000000000" pitchFamily="65" charset="-120"/>
              </a:endParaRPr>
            </a:p>
          </p:txBody>
        </p:sp>
        <p:sp>
          <p:nvSpPr>
            <p:cNvPr id="44" name="文本框 43"/>
            <p:cNvSpPr txBox="1"/>
            <p:nvPr/>
          </p:nvSpPr>
          <p:spPr>
            <a:xfrm>
              <a:off x="6433149" y="1703015"/>
              <a:ext cx="800219" cy="461665"/>
            </a:xfrm>
            <a:prstGeom prst="rect">
              <a:avLst/>
            </a:prstGeom>
            <a:noFill/>
          </p:spPr>
          <p:txBody>
            <a:bodyPr wrap="none" rtlCol="0">
              <a:spAutoFit/>
              <a:scene3d>
                <a:camera prst="orthographicFront"/>
                <a:lightRig rig="threePt" dir="t"/>
              </a:scene3d>
              <a:sp3d contourW="12700"/>
            </a:bodyPr>
            <a:lstStyle/>
            <a:p>
              <a:r>
                <a:rPr lang="zh-TW" altLang="en-US" sz="2400" b="1" dirty="0">
                  <a:solidFill>
                    <a:schemeClr val="accent3"/>
                  </a:solidFill>
                  <a:latin typeface="Times New Roman" panose="02020603050405020304" pitchFamily="18" charset="0"/>
                  <a:ea typeface="標楷體" panose="03000509000000000000" pitchFamily="65" charset="-120"/>
                </a:rPr>
                <a:t>摘要</a:t>
              </a:r>
              <a:endParaRPr lang="zh-CN" altLang="en-US" sz="2400" b="1" dirty="0">
                <a:solidFill>
                  <a:schemeClr val="accent3"/>
                </a:solidFill>
                <a:latin typeface="Times New Roman" panose="02020603050405020304" pitchFamily="18" charset="0"/>
                <a:ea typeface="標楷體" panose="03000509000000000000" pitchFamily="65" charset="-120"/>
              </a:endParaRPr>
            </a:p>
          </p:txBody>
        </p:sp>
        <p:sp>
          <p:nvSpPr>
            <p:cNvPr id="47" name="文本框 46"/>
            <p:cNvSpPr txBox="1"/>
            <p:nvPr/>
          </p:nvSpPr>
          <p:spPr>
            <a:xfrm>
              <a:off x="5986827" y="1693626"/>
              <a:ext cx="338554" cy="461665"/>
            </a:xfrm>
            <a:prstGeom prst="rect">
              <a:avLst/>
            </a:prstGeom>
            <a:noFill/>
          </p:spPr>
          <p:txBody>
            <a:bodyPr wrap="none" rtlCol="0">
              <a:spAutoFit/>
              <a:scene3d>
                <a:camera prst="orthographicFront"/>
                <a:lightRig rig="threePt" dir="t"/>
              </a:scene3d>
              <a:sp3d contourW="12700"/>
            </a:bodyPr>
            <a:lstStyle/>
            <a:p>
              <a:pPr algn="ctr"/>
              <a:r>
                <a:rPr lang="en-US" altLang="zh-CN" sz="2400" b="1" i="1" dirty="0">
                  <a:solidFill>
                    <a:schemeClr val="bg1"/>
                  </a:solidFill>
                  <a:latin typeface="Times New Roman" panose="02020603050405020304" pitchFamily="18" charset="0"/>
                  <a:ea typeface="標楷體" panose="03000509000000000000" pitchFamily="65" charset="-120"/>
                </a:rPr>
                <a:t>1</a:t>
              </a:r>
              <a:endParaRPr lang="zh-CN" altLang="en-US" sz="2400" b="1" i="1" dirty="0">
                <a:solidFill>
                  <a:schemeClr val="bg1"/>
                </a:solidFill>
                <a:latin typeface="Times New Roman" panose="02020603050405020304" pitchFamily="18" charset="0"/>
                <a:ea typeface="標楷體" panose="03000509000000000000" pitchFamily="65" charset="-120"/>
              </a:endParaRPr>
            </a:p>
          </p:txBody>
        </p:sp>
      </p:grpSp>
      <p:grpSp>
        <p:nvGrpSpPr>
          <p:cNvPr id="72" name="组合 71"/>
          <p:cNvGrpSpPr/>
          <p:nvPr/>
        </p:nvGrpSpPr>
        <p:grpSpPr>
          <a:xfrm>
            <a:off x="5345235" y="1271146"/>
            <a:ext cx="3120888" cy="639854"/>
            <a:chOff x="5651363" y="2580744"/>
            <a:chExt cx="3120888" cy="639854"/>
          </a:xfrm>
        </p:grpSpPr>
        <p:sp>
          <p:nvSpPr>
            <p:cNvPr id="66" name="任意多边形 65"/>
            <p:cNvSpPr/>
            <p:nvPr/>
          </p:nvSpPr>
          <p:spPr>
            <a:xfrm rot="2700000">
              <a:off x="5652639" y="2579468"/>
              <a:ext cx="639854" cy="642405"/>
            </a:xfrm>
            <a:custGeom>
              <a:avLst/>
              <a:gdLst>
                <a:gd name="connsiteX0" fmla="*/ 490015 w 639854"/>
                <a:gd name="connsiteY0" fmla="*/ 139923 h 642405"/>
                <a:gd name="connsiteX1" fmla="*/ 497027 w 639854"/>
                <a:gd name="connsiteY1" fmla="*/ 142827 h 642405"/>
                <a:gd name="connsiteX2" fmla="*/ 499931 w 639854"/>
                <a:gd name="connsiteY2" fmla="*/ 149839 h 642405"/>
                <a:gd name="connsiteX3" fmla="*/ 499931 w 639854"/>
                <a:gd name="connsiteY3" fmla="*/ 139923 h 642405"/>
                <a:gd name="connsiteX4" fmla="*/ 0 w 639854"/>
                <a:gd name="connsiteY4" fmla="*/ 269028 h 642405"/>
                <a:gd name="connsiteX5" fmla="*/ 126280 w 639854"/>
                <a:gd name="connsiteY5" fmla="*/ 142749 h 642405"/>
                <a:gd name="connsiteX6" fmla="*/ 126280 w 639854"/>
                <a:gd name="connsiteY6" fmla="*/ 142749 h 642405"/>
                <a:gd name="connsiteX7" fmla="*/ 129106 w 639854"/>
                <a:gd name="connsiteY7" fmla="*/ 139923 h 642405"/>
                <a:gd name="connsiteX8" fmla="*/ 129106 w 639854"/>
                <a:gd name="connsiteY8" fmla="*/ 139923 h 642405"/>
                <a:gd name="connsiteX9" fmla="*/ 255385 w 639854"/>
                <a:gd name="connsiteY9" fmla="*/ 13643 h 642405"/>
                <a:gd name="connsiteX10" fmla="*/ 255386 w 639854"/>
                <a:gd name="connsiteY10" fmla="*/ 13643 h 642405"/>
                <a:gd name="connsiteX11" fmla="*/ 269029 w 639854"/>
                <a:gd name="connsiteY11" fmla="*/ 0 h 642405"/>
                <a:gd name="connsiteX12" fmla="*/ 593006 w 639854"/>
                <a:gd name="connsiteY12" fmla="*/ 0 h 642405"/>
                <a:gd name="connsiteX13" fmla="*/ 639854 w 639854"/>
                <a:gd name="connsiteY13" fmla="*/ 46848 h 642405"/>
                <a:gd name="connsiteX14" fmla="*/ 639854 w 639854"/>
                <a:gd name="connsiteY14" fmla="*/ 373376 h 642405"/>
                <a:gd name="connsiteX15" fmla="*/ 513574 w 639854"/>
                <a:gd name="connsiteY15" fmla="*/ 499656 h 642405"/>
                <a:gd name="connsiteX16" fmla="*/ 513575 w 639854"/>
                <a:gd name="connsiteY16" fmla="*/ 499655 h 642405"/>
                <a:gd name="connsiteX17" fmla="*/ 510748 w 639854"/>
                <a:gd name="connsiteY17" fmla="*/ 502482 h 642405"/>
                <a:gd name="connsiteX18" fmla="*/ 510748 w 639854"/>
                <a:gd name="connsiteY18" fmla="*/ 502482 h 642405"/>
                <a:gd name="connsiteX19" fmla="*/ 384469 w 639854"/>
                <a:gd name="connsiteY19" fmla="*/ 628762 h 642405"/>
                <a:gd name="connsiteX20" fmla="*/ 384469 w 639854"/>
                <a:gd name="connsiteY20" fmla="*/ 628761 h 642405"/>
                <a:gd name="connsiteX21" fmla="*/ 370825 w 639854"/>
                <a:gd name="connsiteY21" fmla="*/ 642405 h 642405"/>
                <a:gd name="connsiteX22" fmla="*/ 370825 w 639854"/>
                <a:gd name="connsiteY22" fmla="*/ 269028 h 6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9854" h="642405">
                  <a:moveTo>
                    <a:pt x="490015" y="139923"/>
                  </a:moveTo>
                  <a:lnTo>
                    <a:pt x="497027" y="142827"/>
                  </a:lnTo>
                  <a:lnTo>
                    <a:pt x="499931" y="149839"/>
                  </a:lnTo>
                  <a:lnTo>
                    <a:pt x="499931" y="139923"/>
                  </a:lnTo>
                  <a:close/>
                  <a:moveTo>
                    <a:pt x="0" y="269028"/>
                  </a:moveTo>
                  <a:lnTo>
                    <a:pt x="126280" y="142749"/>
                  </a:lnTo>
                  <a:lnTo>
                    <a:pt x="126280" y="142749"/>
                  </a:lnTo>
                  <a:lnTo>
                    <a:pt x="129106" y="139923"/>
                  </a:lnTo>
                  <a:lnTo>
                    <a:pt x="129106" y="139923"/>
                  </a:lnTo>
                  <a:lnTo>
                    <a:pt x="255385" y="13643"/>
                  </a:lnTo>
                  <a:lnTo>
                    <a:pt x="255386" y="13643"/>
                  </a:lnTo>
                  <a:lnTo>
                    <a:pt x="269029" y="0"/>
                  </a:lnTo>
                  <a:lnTo>
                    <a:pt x="593006" y="0"/>
                  </a:lnTo>
                  <a:cubicBezTo>
                    <a:pt x="618879" y="0"/>
                    <a:pt x="639854" y="20975"/>
                    <a:pt x="639854" y="46848"/>
                  </a:cubicBezTo>
                  <a:lnTo>
                    <a:pt x="639854" y="373376"/>
                  </a:lnTo>
                  <a:lnTo>
                    <a:pt x="513574" y="499656"/>
                  </a:lnTo>
                  <a:lnTo>
                    <a:pt x="513575" y="499655"/>
                  </a:lnTo>
                  <a:lnTo>
                    <a:pt x="510748" y="502482"/>
                  </a:lnTo>
                  <a:lnTo>
                    <a:pt x="510748" y="502482"/>
                  </a:lnTo>
                  <a:lnTo>
                    <a:pt x="384469" y="628762"/>
                  </a:lnTo>
                  <a:lnTo>
                    <a:pt x="384469" y="628761"/>
                  </a:lnTo>
                  <a:lnTo>
                    <a:pt x="370825" y="642405"/>
                  </a:lnTo>
                  <a:lnTo>
                    <a:pt x="370825" y="269028"/>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標楷體" panose="03000509000000000000" pitchFamily="65" charset="-120"/>
              </a:endParaRPr>
            </a:p>
          </p:txBody>
        </p:sp>
        <p:grpSp>
          <p:nvGrpSpPr>
            <p:cNvPr id="71" name="组合 70"/>
            <p:cNvGrpSpPr/>
            <p:nvPr/>
          </p:nvGrpSpPr>
          <p:grpSpPr>
            <a:xfrm>
              <a:off x="5986827" y="2669947"/>
              <a:ext cx="2785424" cy="471054"/>
              <a:chOff x="5986827" y="2669947"/>
              <a:chExt cx="2785424" cy="471054"/>
            </a:xfrm>
          </p:grpSpPr>
          <p:sp>
            <p:nvSpPr>
              <p:cNvPr id="49" name="文本框 48"/>
              <p:cNvSpPr txBox="1"/>
              <p:nvPr/>
            </p:nvSpPr>
            <p:spPr>
              <a:xfrm>
                <a:off x="6433149" y="2679336"/>
                <a:ext cx="2339102" cy="461665"/>
              </a:xfrm>
              <a:prstGeom prst="rect">
                <a:avLst/>
              </a:prstGeom>
              <a:noFill/>
            </p:spPr>
            <p:txBody>
              <a:bodyPr wrap="none" rtlCol="0">
                <a:spAutoFit/>
                <a:scene3d>
                  <a:camera prst="orthographicFront"/>
                  <a:lightRig rig="threePt" dir="t"/>
                </a:scene3d>
                <a:sp3d contourW="12700"/>
              </a:bodyPr>
              <a:lstStyle/>
              <a:p>
                <a:r>
                  <a:rPr lang="zh-TW" altLang="en-US" sz="2400" b="1" dirty="0">
                    <a:solidFill>
                      <a:schemeClr val="accent3"/>
                    </a:solidFill>
                    <a:latin typeface="Times New Roman" panose="02020603050405020304" pitchFamily="18" charset="0"/>
                    <a:ea typeface="標楷體" panose="03000509000000000000" pitchFamily="65" charset="-120"/>
                  </a:rPr>
                  <a:t>研究動機與目的</a:t>
                </a:r>
                <a:endParaRPr lang="zh-CN" altLang="en-US" sz="2400" b="1" dirty="0">
                  <a:solidFill>
                    <a:schemeClr val="accent3"/>
                  </a:solidFill>
                  <a:latin typeface="Times New Roman" panose="02020603050405020304" pitchFamily="18" charset="0"/>
                  <a:ea typeface="標楷體" panose="03000509000000000000" pitchFamily="65" charset="-120"/>
                </a:endParaRPr>
              </a:p>
            </p:txBody>
          </p:sp>
          <p:sp>
            <p:nvSpPr>
              <p:cNvPr id="52" name="文本框 51"/>
              <p:cNvSpPr txBox="1"/>
              <p:nvPr/>
            </p:nvSpPr>
            <p:spPr>
              <a:xfrm>
                <a:off x="5986827" y="2669947"/>
                <a:ext cx="338554" cy="461665"/>
              </a:xfrm>
              <a:prstGeom prst="rect">
                <a:avLst/>
              </a:prstGeom>
              <a:noFill/>
            </p:spPr>
            <p:txBody>
              <a:bodyPr wrap="none" rtlCol="0">
                <a:spAutoFit/>
                <a:scene3d>
                  <a:camera prst="orthographicFront"/>
                  <a:lightRig rig="threePt" dir="t"/>
                </a:scene3d>
                <a:sp3d contourW="12700"/>
              </a:bodyPr>
              <a:lstStyle/>
              <a:p>
                <a:pPr algn="ctr"/>
                <a:r>
                  <a:rPr lang="en-US" altLang="zh-CN" sz="2400" b="1" i="1" dirty="0">
                    <a:solidFill>
                      <a:schemeClr val="bg1"/>
                    </a:solidFill>
                    <a:latin typeface="Times New Roman" panose="02020603050405020304" pitchFamily="18" charset="0"/>
                    <a:ea typeface="標楷體" panose="03000509000000000000" pitchFamily="65" charset="-120"/>
                  </a:rPr>
                  <a:t>2</a:t>
                </a:r>
                <a:endParaRPr lang="zh-CN" altLang="en-US" sz="2400" b="1" i="1" dirty="0">
                  <a:solidFill>
                    <a:schemeClr val="bg1"/>
                  </a:solidFill>
                  <a:latin typeface="Times New Roman" panose="02020603050405020304" pitchFamily="18" charset="0"/>
                  <a:ea typeface="標楷體" panose="03000509000000000000" pitchFamily="65" charset="-120"/>
                </a:endParaRPr>
              </a:p>
            </p:txBody>
          </p:sp>
        </p:grpSp>
      </p:grpSp>
      <p:grpSp>
        <p:nvGrpSpPr>
          <p:cNvPr id="73" name="组合 72"/>
          <p:cNvGrpSpPr/>
          <p:nvPr/>
        </p:nvGrpSpPr>
        <p:grpSpPr>
          <a:xfrm>
            <a:off x="5345235" y="2293689"/>
            <a:ext cx="3685145" cy="639854"/>
            <a:chOff x="5651363" y="3557063"/>
            <a:chExt cx="3685145" cy="639854"/>
          </a:xfrm>
        </p:grpSpPr>
        <p:sp>
          <p:nvSpPr>
            <p:cNvPr id="67" name="任意多边形 66"/>
            <p:cNvSpPr/>
            <p:nvPr/>
          </p:nvSpPr>
          <p:spPr>
            <a:xfrm rot="2700000">
              <a:off x="5652639" y="3555787"/>
              <a:ext cx="639854" cy="642405"/>
            </a:xfrm>
            <a:custGeom>
              <a:avLst/>
              <a:gdLst>
                <a:gd name="connsiteX0" fmla="*/ 490015 w 639854"/>
                <a:gd name="connsiteY0" fmla="*/ 139923 h 642405"/>
                <a:gd name="connsiteX1" fmla="*/ 497027 w 639854"/>
                <a:gd name="connsiteY1" fmla="*/ 142827 h 642405"/>
                <a:gd name="connsiteX2" fmla="*/ 499931 w 639854"/>
                <a:gd name="connsiteY2" fmla="*/ 149839 h 642405"/>
                <a:gd name="connsiteX3" fmla="*/ 499931 w 639854"/>
                <a:gd name="connsiteY3" fmla="*/ 139923 h 642405"/>
                <a:gd name="connsiteX4" fmla="*/ 0 w 639854"/>
                <a:gd name="connsiteY4" fmla="*/ 269028 h 642405"/>
                <a:gd name="connsiteX5" fmla="*/ 126280 w 639854"/>
                <a:gd name="connsiteY5" fmla="*/ 142749 h 642405"/>
                <a:gd name="connsiteX6" fmla="*/ 126280 w 639854"/>
                <a:gd name="connsiteY6" fmla="*/ 142749 h 642405"/>
                <a:gd name="connsiteX7" fmla="*/ 129106 w 639854"/>
                <a:gd name="connsiteY7" fmla="*/ 139923 h 642405"/>
                <a:gd name="connsiteX8" fmla="*/ 129106 w 639854"/>
                <a:gd name="connsiteY8" fmla="*/ 139923 h 642405"/>
                <a:gd name="connsiteX9" fmla="*/ 255385 w 639854"/>
                <a:gd name="connsiteY9" fmla="*/ 13643 h 642405"/>
                <a:gd name="connsiteX10" fmla="*/ 255386 w 639854"/>
                <a:gd name="connsiteY10" fmla="*/ 13643 h 642405"/>
                <a:gd name="connsiteX11" fmla="*/ 269029 w 639854"/>
                <a:gd name="connsiteY11" fmla="*/ 0 h 642405"/>
                <a:gd name="connsiteX12" fmla="*/ 593006 w 639854"/>
                <a:gd name="connsiteY12" fmla="*/ 0 h 642405"/>
                <a:gd name="connsiteX13" fmla="*/ 639854 w 639854"/>
                <a:gd name="connsiteY13" fmla="*/ 46848 h 642405"/>
                <a:gd name="connsiteX14" fmla="*/ 639854 w 639854"/>
                <a:gd name="connsiteY14" fmla="*/ 373376 h 642405"/>
                <a:gd name="connsiteX15" fmla="*/ 513574 w 639854"/>
                <a:gd name="connsiteY15" fmla="*/ 499656 h 642405"/>
                <a:gd name="connsiteX16" fmla="*/ 513575 w 639854"/>
                <a:gd name="connsiteY16" fmla="*/ 499655 h 642405"/>
                <a:gd name="connsiteX17" fmla="*/ 510748 w 639854"/>
                <a:gd name="connsiteY17" fmla="*/ 502482 h 642405"/>
                <a:gd name="connsiteX18" fmla="*/ 510748 w 639854"/>
                <a:gd name="connsiteY18" fmla="*/ 502482 h 642405"/>
                <a:gd name="connsiteX19" fmla="*/ 384469 w 639854"/>
                <a:gd name="connsiteY19" fmla="*/ 628762 h 642405"/>
                <a:gd name="connsiteX20" fmla="*/ 384469 w 639854"/>
                <a:gd name="connsiteY20" fmla="*/ 628761 h 642405"/>
                <a:gd name="connsiteX21" fmla="*/ 370825 w 639854"/>
                <a:gd name="connsiteY21" fmla="*/ 642405 h 642405"/>
                <a:gd name="connsiteX22" fmla="*/ 370825 w 639854"/>
                <a:gd name="connsiteY22" fmla="*/ 269028 h 6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9854" h="642405">
                  <a:moveTo>
                    <a:pt x="490015" y="139923"/>
                  </a:moveTo>
                  <a:lnTo>
                    <a:pt x="497027" y="142827"/>
                  </a:lnTo>
                  <a:lnTo>
                    <a:pt x="499931" y="149839"/>
                  </a:lnTo>
                  <a:lnTo>
                    <a:pt x="499931" y="139923"/>
                  </a:lnTo>
                  <a:close/>
                  <a:moveTo>
                    <a:pt x="0" y="269028"/>
                  </a:moveTo>
                  <a:lnTo>
                    <a:pt x="126280" y="142749"/>
                  </a:lnTo>
                  <a:lnTo>
                    <a:pt x="126280" y="142749"/>
                  </a:lnTo>
                  <a:lnTo>
                    <a:pt x="129106" y="139923"/>
                  </a:lnTo>
                  <a:lnTo>
                    <a:pt x="129106" y="139923"/>
                  </a:lnTo>
                  <a:lnTo>
                    <a:pt x="255385" y="13643"/>
                  </a:lnTo>
                  <a:lnTo>
                    <a:pt x="255386" y="13643"/>
                  </a:lnTo>
                  <a:lnTo>
                    <a:pt x="269029" y="0"/>
                  </a:lnTo>
                  <a:lnTo>
                    <a:pt x="593006" y="0"/>
                  </a:lnTo>
                  <a:cubicBezTo>
                    <a:pt x="618879" y="0"/>
                    <a:pt x="639854" y="20975"/>
                    <a:pt x="639854" y="46848"/>
                  </a:cubicBezTo>
                  <a:lnTo>
                    <a:pt x="639854" y="373376"/>
                  </a:lnTo>
                  <a:lnTo>
                    <a:pt x="513574" y="499656"/>
                  </a:lnTo>
                  <a:lnTo>
                    <a:pt x="513575" y="499655"/>
                  </a:lnTo>
                  <a:lnTo>
                    <a:pt x="510748" y="502482"/>
                  </a:lnTo>
                  <a:lnTo>
                    <a:pt x="510748" y="502482"/>
                  </a:lnTo>
                  <a:lnTo>
                    <a:pt x="384469" y="628762"/>
                  </a:lnTo>
                  <a:lnTo>
                    <a:pt x="384469" y="628761"/>
                  </a:lnTo>
                  <a:lnTo>
                    <a:pt x="370825" y="642405"/>
                  </a:lnTo>
                  <a:lnTo>
                    <a:pt x="370825" y="269028"/>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標楷體" panose="03000509000000000000" pitchFamily="65" charset="-120"/>
              </a:endParaRPr>
            </a:p>
          </p:txBody>
        </p:sp>
        <p:sp>
          <p:nvSpPr>
            <p:cNvPr id="54" name="文本框 53"/>
            <p:cNvSpPr txBox="1"/>
            <p:nvPr/>
          </p:nvSpPr>
          <p:spPr>
            <a:xfrm>
              <a:off x="6433149" y="3655657"/>
              <a:ext cx="2903359" cy="461665"/>
            </a:xfrm>
            <a:prstGeom prst="rect">
              <a:avLst/>
            </a:prstGeom>
            <a:noFill/>
          </p:spPr>
          <p:txBody>
            <a:bodyPr wrap="none" rtlCol="0">
              <a:spAutoFit/>
              <a:scene3d>
                <a:camera prst="orthographicFront"/>
                <a:lightRig rig="threePt" dir="t"/>
              </a:scene3d>
              <a:sp3d contourW="12700"/>
            </a:bodyPr>
            <a:lstStyle/>
            <a:p>
              <a:r>
                <a:rPr lang="zh-TW" altLang="en-US" sz="2400" b="1" dirty="0">
                  <a:solidFill>
                    <a:schemeClr val="accent3"/>
                  </a:solidFill>
                  <a:latin typeface="Times New Roman" panose="02020603050405020304" pitchFamily="18" charset="0"/>
                  <a:ea typeface="標楷體" panose="03000509000000000000" pitchFamily="65" charset="-120"/>
                </a:rPr>
                <a:t>研究方法</a:t>
              </a:r>
              <a:r>
                <a:rPr lang="en-US" altLang="zh-TW" sz="2400" b="1" dirty="0">
                  <a:solidFill>
                    <a:schemeClr val="accent3"/>
                  </a:solidFill>
                  <a:latin typeface="Times New Roman" panose="02020603050405020304" pitchFamily="18" charset="0"/>
                  <a:ea typeface="標楷體" panose="03000509000000000000" pitchFamily="65" charset="-120"/>
                </a:rPr>
                <a:t>&amp;</a:t>
              </a:r>
              <a:r>
                <a:rPr lang="zh-TW" altLang="en-US" sz="2400" b="1" dirty="0">
                  <a:solidFill>
                    <a:schemeClr val="accent3"/>
                  </a:solidFill>
                  <a:latin typeface="Times New Roman" panose="02020603050405020304" pitchFamily="18" charset="0"/>
                  <a:ea typeface="標楷體" panose="03000509000000000000" pitchFamily="65" charset="-120"/>
                </a:rPr>
                <a:t>進行步驟</a:t>
              </a:r>
              <a:endParaRPr lang="zh-CN" altLang="en-US" sz="2400" b="1" dirty="0">
                <a:solidFill>
                  <a:schemeClr val="accent3"/>
                </a:solidFill>
                <a:latin typeface="Times New Roman" panose="02020603050405020304" pitchFamily="18" charset="0"/>
                <a:ea typeface="標楷體" panose="03000509000000000000" pitchFamily="65" charset="-120"/>
              </a:endParaRPr>
            </a:p>
          </p:txBody>
        </p:sp>
        <p:sp>
          <p:nvSpPr>
            <p:cNvPr id="57" name="文本框 56"/>
            <p:cNvSpPr txBox="1"/>
            <p:nvPr/>
          </p:nvSpPr>
          <p:spPr>
            <a:xfrm>
              <a:off x="5986827" y="3646268"/>
              <a:ext cx="338554" cy="461665"/>
            </a:xfrm>
            <a:prstGeom prst="rect">
              <a:avLst/>
            </a:prstGeom>
            <a:noFill/>
          </p:spPr>
          <p:txBody>
            <a:bodyPr wrap="none" rtlCol="0">
              <a:spAutoFit/>
              <a:scene3d>
                <a:camera prst="orthographicFront"/>
                <a:lightRig rig="threePt" dir="t"/>
              </a:scene3d>
              <a:sp3d contourW="12700"/>
            </a:bodyPr>
            <a:lstStyle/>
            <a:p>
              <a:pPr algn="ctr"/>
              <a:r>
                <a:rPr lang="en-US" altLang="zh-CN" sz="2400" b="1" i="1" dirty="0">
                  <a:solidFill>
                    <a:schemeClr val="bg1"/>
                  </a:solidFill>
                  <a:latin typeface="Times New Roman" panose="02020603050405020304" pitchFamily="18" charset="0"/>
                  <a:ea typeface="標楷體" panose="03000509000000000000" pitchFamily="65" charset="-120"/>
                </a:rPr>
                <a:t>3</a:t>
              </a:r>
              <a:endParaRPr lang="zh-CN" altLang="en-US" sz="2400" b="1" i="1" dirty="0">
                <a:solidFill>
                  <a:schemeClr val="bg1"/>
                </a:solidFill>
                <a:latin typeface="Times New Roman" panose="02020603050405020304" pitchFamily="18" charset="0"/>
                <a:ea typeface="標楷體" panose="03000509000000000000" pitchFamily="65" charset="-120"/>
              </a:endParaRPr>
            </a:p>
          </p:txBody>
        </p:sp>
      </p:grpSp>
      <p:sp>
        <p:nvSpPr>
          <p:cNvPr id="69" name="文本框 68"/>
          <p:cNvSpPr txBox="1"/>
          <p:nvPr/>
        </p:nvSpPr>
        <p:spPr>
          <a:xfrm>
            <a:off x="1860090" y="568529"/>
            <a:ext cx="1467068" cy="861774"/>
          </a:xfrm>
          <a:prstGeom prst="rect">
            <a:avLst/>
          </a:prstGeom>
          <a:noFill/>
        </p:spPr>
        <p:txBody>
          <a:bodyPr wrap="none" rtlCol="0">
            <a:spAutoFit/>
            <a:scene3d>
              <a:camera prst="orthographicFront"/>
              <a:lightRig rig="threePt" dir="t"/>
            </a:scene3d>
            <a:sp3d contourW="12700"/>
          </a:bodyPr>
          <a:lstStyle/>
          <a:p>
            <a:r>
              <a:rPr lang="zh-TW" altLang="en-US" sz="5000" b="1" dirty="0">
                <a:solidFill>
                  <a:schemeClr val="bg1"/>
                </a:solidFill>
                <a:latin typeface="Times New Roman" panose="02020603050405020304" pitchFamily="18" charset="0"/>
                <a:ea typeface="標楷體" panose="03000509000000000000" pitchFamily="65" charset="-120"/>
              </a:rPr>
              <a:t>目錄</a:t>
            </a:r>
            <a:endParaRPr lang="zh-CN" altLang="en-US" sz="5000" b="1" dirty="0">
              <a:solidFill>
                <a:schemeClr val="bg1"/>
              </a:solidFill>
              <a:latin typeface="Times New Roman" panose="02020603050405020304" pitchFamily="18" charset="0"/>
              <a:ea typeface="標楷體" panose="03000509000000000000" pitchFamily="65" charset="-120"/>
            </a:endParaRPr>
          </a:p>
        </p:txBody>
      </p:sp>
      <p:sp>
        <p:nvSpPr>
          <p:cNvPr id="76" name="任意多边形 75"/>
          <p:cNvSpPr/>
          <p:nvPr/>
        </p:nvSpPr>
        <p:spPr>
          <a:xfrm rot="2700000">
            <a:off x="3427329" y="2269748"/>
            <a:ext cx="593302" cy="596266"/>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2">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 name="文本框 1"/>
          <p:cNvSpPr txBox="1"/>
          <p:nvPr/>
        </p:nvSpPr>
        <p:spPr>
          <a:xfrm>
            <a:off x="6702641" y="568529"/>
            <a:ext cx="2405848" cy="338554"/>
          </a:xfrm>
          <a:prstGeom prst="rect">
            <a:avLst/>
          </a:prstGeom>
          <a:noFill/>
        </p:spPr>
        <p:txBody>
          <a:bodyPr wrap="square" rtlCol="0">
            <a:spAutoFit/>
          </a:bodyPr>
          <a:lstStyle/>
          <a:p>
            <a:r>
              <a:rPr lang="en-US" altLang="zh-CN" sz="1600" dirty="0">
                <a:solidFill>
                  <a:srgbClr val="FFFFFF"/>
                </a:solidFill>
              </a:rPr>
              <a:t>https://www.ypppt.com/</a:t>
            </a:r>
            <a:endParaRPr lang="zh-CN" altLang="en-US" sz="1600" dirty="0">
              <a:solidFill>
                <a:srgbClr val="FFFFFF"/>
              </a:solidFill>
            </a:endParaRPr>
          </a:p>
        </p:txBody>
      </p:sp>
      <p:grpSp>
        <p:nvGrpSpPr>
          <p:cNvPr id="51" name="组合 69">
            <a:extLst>
              <a:ext uri="{FF2B5EF4-FFF2-40B4-BE49-F238E27FC236}">
                <a16:creationId xmlns:a16="http://schemas.microsoft.com/office/drawing/2014/main" id="{30476535-33FC-42C9-83FC-274A2ED8DAE0}"/>
              </a:ext>
            </a:extLst>
          </p:cNvPr>
          <p:cNvGrpSpPr/>
          <p:nvPr/>
        </p:nvGrpSpPr>
        <p:grpSpPr>
          <a:xfrm>
            <a:off x="5361166" y="3289589"/>
            <a:ext cx="3326073" cy="639854"/>
            <a:chOff x="5651362" y="1604422"/>
            <a:chExt cx="3326073" cy="639854"/>
          </a:xfrm>
        </p:grpSpPr>
        <p:sp>
          <p:nvSpPr>
            <p:cNvPr id="53" name="任意多边形 64">
              <a:extLst>
                <a:ext uri="{FF2B5EF4-FFF2-40B4-BE49-F238E27FC236}">
                  <a16:creationId xmlns:a16="http://schemas.microsoft.com/office/drawing/2014/main" id="{BC6B0BE0-67AE-4FD4-B27E-260260EEA82F}"/>
                </a:ext>
              </a:extLst>
            </p:cNvPr>
            <p:cNvSpPr/>
            <p:nvPr/>
          </p:nvSpPr>
          <p:spPr>
            <a:xfrm rot="2700000">
              <a:off x="5652638" y="1603146"/>
              <a:ext cx="639854" cy="642405"/>
            </a:xfrm>
            <a:custGeom>
              <a:avLst/>
              <a:gdLst>
                <a:gd name="connsiteX0" fmla="*/ 490015 w 639854"/>
                <a:gd name="connsiteY0" fmla="*/ 139923 h 642405"/>
                <a:gd name="connsiteX1" fmla="*/ 497027 w 639854"/>
                <a:gd name="connsiteY1" fmla="*/ 142827 h 642405"/>
                <a:gd name="connsiteX2" fmla="*/ 499931 w 639854"/>
                <a:gd name="connsiteY2" fmla="*/ 149839 h 642405"/>
                <a:gd name="connsiteX3" fmla="*/ 499931 w 639854"/>
                <a:gd name="connsiteY3" fmla="*/ 139923 h 642405"/>
                <a:gd name="connsiteX4" fmla="*/ 0 w 639854"/>
                <a:gd name="connsiteY4" fmla="*/ 269028 h 642405"/>
                <a:gd name="connsiteX5" fmla="*/ 126280 w 639854"/>
                <a:gd name="connsiteY5" fmla="*/ 142749 h 642405"/>
                <a:gd name="connsiteX6" fmla="*/ 126280 w 639854"/>
                <a:gd name="connsiteY6" fmla="*/ 142749 h 642405"/>
                <a:gd name="connsiteX7" fmla="*/ 129106 w 639854"/>
                <a:gd name="connsiteY7" fmla="*/ 139923 h 642405"/>
                <a:gd name="connsiteX8" fmla="*/ 129106 w 639854"/>
                <a:gd name="connsiteY8" fmla="*/ 139923 h 642405"/>
                <a:gd name="connsiteX9" fmla="*/ 255385 w 639854"/>
                <a:gd name="connsiteY9" fmla="*/ 13643 h 642405"/>
                <a:gd name="connsiteX10" fmla="*/ 255386 w 639854"/>
                <a:gd name="connsiteY10" fmla="*/ 13643 h 642405"/>
                <a:gd name="connsiteX11" fmla="*/ 269029 w 639854"/>
                <a:gd name="connsiteY11" fmla="*/ 0 h 642405"/>
                <a:gd name="connsiteX12" fmla="*/ 593006 w 639854"/>
                <a:gd name="connsiteY12" fmla="*/ 0 h 642405"/>
                <a:gd name="connsiteX13" fmla="*/ 639854 w 639854"/>
                <a:gd name="connsiteY13" fmla="*/ 46848 h 642405"/>
                <a:gd name="connsiteX14" fmla="*/ 639854 w 639854"/>
                <a:gd name="connsiteY14" fmla="*/ 373376 h 642405"/>
                <a:gd name="connsiteX15" fmla="*/ 513574 w 639854"/>
                <a:gd name="connsiteY15" fmla="*/ 499656 h 642405"/>
                <a:gd name="connsiteX16" fmla="*/ 513575 w 639854"/>
                <a:gd name="connsiteY16" fmla="*/ 499655 h 642405"/>
                <a:gd name="connsiteX17" fmla="*/ 510748 w 639854"/>
                <a:gd name="connsiteY17" fmla="*/ 502482 h 642405"/>
                <a:gd name="connsiteX18" fmla="*/ 510748 w 639854"/>
                <a:gd name="connsiteY18" fmla="*/ 502482 h 642405"/>
                <a:gd name="connsiteX19" fmla="*/ 384469 w 639854"/>
                <a:gd name="connsiteY19" fmla="*/ 628762 h 642405"/>
                <a:gd name="connsiteX20" fmla="*/ 384469 w 639854"/>
                <a:gd name="connsiteY20" fmla="*/ 628761 h 642405"/>
                <a:gd name="connsiteX21" fmla="*/ 370825 w 639854"/>
                <a:gd name="connsiteY21" fmla="*/ 642405 h 642405"/>
                <a:gd name="connsiteX22" fmla="*/ 370825 w 639854"/>
                <a:gd name="connsiteY22" fmla="*/ 269028 h 6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9854" h="642405">
                  <a:moveTo>
                    <a:pt x="490015" y="139923"/>
                  </a:moveTo>
                  <a:lnTo>
                    <a:pt x="497027" y="142827"/>
                  </a:lnTo>
                  <a:lnTo>
                    <a:pt x="499931" y="149839"/>
                  </a:lnTo>
                  <a:lnTo>
                    <a:pt x="499931" y="139923"/>
                  </a:lnTo>
                  <a:close/>
                  <a:moveTo>
                    <a:pt x="0" y="269028"/>
                  </a:moveTo>
                  <a:lnTo>
                    <a:pt x="126280" y="142749"/>
                  </a:lnTo>
                  <a:lnTo>
                    <a:pt x="126280" y="142749"/>
                  </a:lnTo>
                  <a:lnTo>
                    <a:pt x="129106" y="139923"/>
                  </a:lnTo>
                  <a:lnTo>
                    <a:pt x="129106" y="139923"/>
                  </a:lnTo>
                  <a:lnTo>
                    <a:pt x="255385" y="13643"/>
                  </a:lnTo>
                  <a:lnTo>
                    <a:pt x="255386" y="13643"/>
                  </a:lnTo>
                  <a:lnTo>
                    <a:pt x="269029" y="0"/>
                  </a:lnTo>
                  <a:lnTo>
                    <a:pt x="593006" y="0"/>
                  </a:lnTo>
                  <a:cubicBezTo>
                    <a:pt x="618879" y="0"/>
                    <a:pt x="639854" y="20975"/>
                    <a:pt x="639854" y="46848"/>
                  </a:cubicBezTo>
                  <a:lnTo>
                    <a:pt x="639854" y="373376"/>
                  </a:lnTo>
                  <a:lnTo>
                    <a:pt x="513574" y="499656"/>
                  </a:lnTo>
                  <a:lnTo>
                    <a:pt x="513575" y="499655"/>
                  </a:lnTo>
                  <a:lnTo>
                    <a:pt x="510748" y="502482"/>
                  </a:lnTo>
                  <a:lnTo>
                    <a:pt x="510748" y="502482"/>
                  </a:lnTo>
                  <a:lnTo>
                    <a:pt x="384469" y="628762"/>
                  </a:lnTo>
                  <a:lnTo>
                    <a:pt x="384469" y="628761"/>
                  </a:lnTo>
                  <a:lnTo>
                    <a:pt x="370825" y="642405"/>
                  </a:lnTo>
                  <a:lnTo>
                    <a:pt x="370825" y="269028"/>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標楷體" panose="03000509000000000000" pitchFamily="65" charset="-120"/>
              </a:endParaRPr>
            </a:p>
          </p:txBody>
        </p:sp>
        <p:sp>
          <p:nvSpPr>
            <p:cNvPr id="55" name="文本框 43">
              <a:extLst>
                <a:ext uri="{FF2B5EF4-FFF2-40B4-BE49-F238E27FC236}">
                  <a16:creationId xmlns:a16="http://schemas.microsoft.com/office/drawing/2014/main" id="{D6D1A439-D076-495E-A52A-E3A3847638E3}"/>
                </a:ext>
              </a:extLst>
            </p:cNvPr>
            <p:cNvSpPr txBox="1"/>
            <p:nvPr/>
          </p:nvSpPr>
          <p:spPr>
            <a:xfrm>
              <a:off x="6433149" y="1703015"/>
              <a:ext cx="2544286" cy="461665"/>
            </a:xfrm>
            <a:prstGeom prst="rect">
              <a:avLst/>
            </a:prstGeom>
            <a:noFill/>
          </p:spPr>
          <p:txBody>
            <a:bodyPr wrap="none" rtlCol="0">
              <a:spAutoFit/>
              <a:scene3d>
                <a:camera prst="orthographicFront"/>
                <a:lightRig rig="threePt" dir="t"/>
              </a:scene3d>
              <a:sp3d contourW="12700"/>
            </a:bodyPr>
            <a:lstStyle/>
            <a:p>
              <a:r>
                <a:rPr lang="zh-TW" altLang="en-US" sz="2400" b="1" dirty="0">
                  <a:solidFill>
                    <a:schemeClr val="accent3"/>
                  </a:solidFill>
                  <a:latin typeface="Times New Roman" panose="02020603050405020304" pitchFamily="18" charset="0"/>
                  <a:ea typeface="標楷體" panose="03000509000000000000" pitchFamily="65" charset="-120"/>
                </a:rPr>
                <a:t>執行進度</a:t>
              </a:r>
              <a:r>
                <a:rPr lang="en-US" altLang="zh-TW" sz="2400" b="1" dirty="0">
                  <a:solidFill>
                    <a:schemeClr val="accent3"/>
                  </a:solidFill>
                  <a:latin typeface="Times New Roman" panose="02020603050405020304" pitchFamily="18" charset="0"/>
                  <a:ea typeface="標楷體" panose="03000509000000000000" pitchFamily="65" charset="-120"/>
                </a:rPr>
                <a:t>(</a:t>
              </a:r>
              <a:r>
                <a:rPr lang="zh-TW" altLang="en-US" sz="2400" b="1" dirty="0">
                  <a:solidFill>
                    <a:schemeClr val="accent3"/>
                  </a:solidFill>
                  <a:latin typeface="Times New Roman" panose="02020603050405020304" pitchFamily="18" charset="0"/>
                  <a:ea typeface="標楷體" panose="03000509000000000000" pitchFamily="65" charset="-120"/>
                </a:rPr>
                <a:t>甘特圖</a:t>
              </a:r>
              <a:r>
                <a:rPr lang="en-US" altLang="zh-TW" sz="2400" b="1" dirty="0">
                  <a:solidFill>
                    <a:schemeClr val="accent3"/>
                  </a:solidFill>
                  <a:latin typeface="Times New Roman" panose="02020603050405020304" pitchFamily="18" charset="0"/>
                  <a:ea typeface="標楷體" panose="03000509000000000000" pitchFamily="65" charset="-120"/>
                </a:rPr>
                <a:t>)</a:t>
              </a:r>
              <a:endParaRPr lang="zh-CN" altLang="en-US" sz="2400" b="1" dirty="0">
                <a:solidFill>
                  <a:schemeClr val="accent3"/>
                </a:solidFill>
                <a:latin typeface="Times New Roman" panose="02020603050405020304" pitchFamily="18" charset="0"/>
                <a:ea typeface="標楷體" panose="03000509000000000000" pitchFamily="65" charset="-120"/>
              </a:endParaRPr>
            </a:p>
          </p:txBody>
        </p:sp>
        <p:sp>
          <p:nvSpPr>
            <p:cNvPr id="56" name="文本框 46">
              <a:extLst>
                <a:ext uri="{FF2B5EF4-FFF2-40B4-BE49-F238E27FC236}">
                  <a16:creationId xmlns:a16="http://schemas.microsoft.com/office/drawing/2014/main" id="{F5308C12-93BE-46E8-A9AD-1885D22246B5}"/>
                </a:ext>
              </a:extLst>
            </p:cNvPr>
            <p:cNvSpPr txBox="1"/>
            <p:nvPr/>
          </p:nvSpPr>
          <p:spPr>
            <a:xfrm>
              <a:off x="5986827" y="1693626"/>
              <a:ext cx="338554" cy="461665"/>
            </a:xfrm>
            <a:prstGeom prst="rect">
              <a:avLst/>
            </a:prstGeom>
            <a:noFill/>
          </p:spPr>
          <p:txBody>
            <a:bodyPr wrap="none" rtlCol="0">
              <a:spAutoFit/>
              <a:scene3d>
                <a:camera prst="orthographicFront"/>
                <a:lightRig rig="threePt" dir="t"/>
              </a:scene3d>
              <a:sp3d contourW="12700"/>
            </a:bodyPr>
            <a:lstStyle/>
            <a:p>
              <a:pPr algn="ctr"/>
              <a:r>
                <a:rPr lang="en-US" altLang="zh-TW" sz="2400" b="1" i="1" dirty="0">
                  <a:solidFill>
                    <a:schemeClr val="bg1"/>
                  </a:solidFill>
                  <a:latin typeface="Times New Roman" panose="02020603050405020304" pitchFamily="18" charset="0"/>
                  <a:ea typeface="標楷體" panose="03000509000000000000" pitchFamily="65" charset="-120"/>
                </a:rPr>
                <a:t>4</a:t>
              </a:r>
              <a:endParaRPr lang="zh-CN" altLang="en-US" sz="2400" b="1" i="1" dirty="0">
                <a:solidFill>
                  <a:schemeClr val="bg1"/>
                </a:solidFill>
                <a:latin typeface="Times New Roman" panose="02020603050405020304" pitchFamily="18" charset="0"/>
                <a:ea typeface="標楷體" panose="03000509000000000000" pitchFamily="65" charset="-120"/>
              </a:endParaRPr>
            </a:p>
          </p:txBody>
        </p:sp>
      </p:grpSp>
      <p:grpSp>
        <p:nvGrpSpPr>
          <p:cNvPr id="58" name="组合 71">
            <a:extLst>
              <a:ext uri="{FF2B5EF4-FFF2-40B4-BE49-F238E27FC236}">
                <a16:creationId xmlns:a16="http://schemas.microsoft.com/office/drawing/2014/main" id="{795EB5E3-CCF2-4444-8DDD-55BE823CFD20}"/>
              </a:ext>
            </a:extLst>
          </p:cNvPr>
          <p:cNvGrpSpPr/>
          <p:nvPr/>
        </p:nvGrpSpPr>
        <p:grpSpPr>
          <a:xfrm>
            <a:off x="5361167" y="4312133"/>
            <a:ext cx="2197558" cy="639854"/>
            <a:chOff x="5651363" y="2580744"/>
            <a:chExt cx="2197558" cy="639854"/>
          </a:xfrm>
        </p:grpSpPr>
        <p:sp>
          <p:nvSpPr>
            <p:cNvPr id="60" name="任意多边形 65">
              <a:extLst>
                <a:ext uri="{FF2B5EF4-FFF2-40B4-BE49-F238E27FC236}">
                  <a16:creationId xmlns:a16="http://schemas.microsoft.com/office/drawing/2014/main" id="{77873E1D-1CFB-4F3A-A471-73844AF6F4EF}"/>
                </a:ext>
              </a:extLst>
            </p:cNvPr>
            <p:cNvSpPr/>
            <p:nvPr/>
          </p:nvSpPr>
          <p:spPr>
            <a:xfrm rot="2700000">
              <a:off x="5652639" y="2579468"/>
              <a:ext cx="639854" cy="642405"/>
            </a:xfrm>
            <a:custGeom>
              <a:avLst/>
              <a:gdLst>
                <a:gd name="connsiteX0" fmla="*/ 490015 w 639854"/>
                <a:gd name="connsiteY0" fmla="*/ 139923 h 642405"/>
                <a:gd name="connsiteX1" fmla="*/ 497027 w 639854"/>
                <a:gd name="connsiteY1" fmla="*/ 142827 h 642405"/>
                <a:gd name="connsiteX2" fmla="*/ 499931 w 639854"/>
                <a:gd name="connsiteY2" fmla="*/ 149839 h 642405"/>
                <a:gd name="connsiteX3" fmla="*/ 499931 w 639854"/>
                <a:gd name="connsiteY3" fmla="*/ 139923 h 642405"/>
                <a:gd name="connsiteX4" fmla="*/ 0 w 639854"/>
                <a:gd name="connsiteY4" fmla="*/ 269028 h 642405"/>
                <a:gd name="connsiteX5" fmla="*/ 126280 w 639854"/>
                <a:gd name="connsiteY5" fmla="*/ 142749 h 642405"/>
                <a:gd name="connsiteX6" fmla="*/ 126280 w 639854"/>
                <a:gd name="connsiteY6" fmla="*/ 142749 h 642405"/>
                <a:gd name="connsiteX7" fmla="*/ 129106 w 639854"/>
                <a:gd name="connsiteY7" fmla="*/ 139923 h 642405"/>
                <a:gd name="connsiteX8" fmla="*/ 129106 w 639854"/>
                <a:gd name="connsiteY8" fmla="*/ 139923 h 642405"/>
                <a:gd name="connsiteX9" fmla="*/ 255385 w 639854"/>
                <a:gd name="connsiteY9" fmla="*/ 13643 h 642405"/>
                <a:gd name="connsiteX10" fmla="*/ 255386 w 639854"/>
                <a:gd name="connsiteY10" fmla="*/ 13643 h 642405"/>
                <a:gd name="connsiteX11" fmla="*/ 269029 w 639854"/>
                <a:gd name="connsiteY11" fmla="*/ 0 h 642405"/>
                <a:gd name="connsiteX12" fmla="*/ 593006 w 639854"/>
                <a:gd name="connsiteY12" fmla="*/ 0 h 642405"/>
                <a:gd name="connsiteX13" fmla="*/ 639854 w 639854"/>
                <a:gd name="connsiteY13" fmla="*/ 46848 h 642405"/>
                <a:gd name="connsiteX14" fmla="*/ 639854 w 639854"/>
                <a:gd name="connsiteY14" fmla="*/ 373376 h 642405"/>
                <a:gd name="connsiteX15" fmla="*/ 513574 w 639854"/>
                <a:gd name="connsiteY15" fmla="*/ 499656 h 642405"/>
                <a:gd name="connsiteX16" fmla="*/ 513575 w 639854"/>
                <a:gd name="connsiteY16" fmla="*/ 499655 h 642405"/>
                <a:gd name="connsiteX17" fmla="*/ 510748 w 639854"/>
                <a:gd name="connsiteY17" fmla="*/ 502482 h 642405"/>
                <a:gd name="connsiteX18" fmla="*/ 510748 w 639854"/>
                <a:gd name="connsiteY18" fmla="*/ 502482 h 642405"/>
                <a:gd name="connsiteX19" fmla="*/ 384469 w 639854"/>
                <a:gd name="connsiteY19" fmla="*/ 628762 h 642405"/>
                <a:gd name="connsiteX20" fmla="*/ 384469 w 639854"/>
                <a:gd name="connsiteY20" fmla="*/ 628761 h 642405"/>
                <a:gd name="connsiteX21" fmla="*/ 370825 w 639854"/>
                <a:gd name="connsiteY21" fmla="*/ 642405 h 642405"/>
                <a:gd name="connsiteX22" fmla="*/ 370825 w 639854"/>
                <a:gd name="connsiteY22" fmla="*/ 269028 h 6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9854" h="642405">
                  <a:moveTo>
                    <a:pt x="490015" y="139923"/>
                  </a:moveTo>
                  <a:lnTo>
                    <a:pt x="497027" y="142827"/>
                  </a:lnTo>
                  <a:lnTo>
                    <a:pt x="499931" y="149839"/>
                  </a:lnTo>
                  <a:lnTo>
                    <a:pt x="499931" y="139923"/>
                  </a:lnTo>
                  <a:close/>
                  <a:moveTo>
                    <a:pt x="0" y="269028"/>
                  </a:moveTo>
                  <a:lnTo>
                    <a:pt x="126280" y="142749"/>
                  </a:lnTo>
                  <a:lnTo>
                    <a:pt x="126280" y="142749"/>
                  </a:lnTo>
                  <a:lnTo>
                    <a:pt x="129106" y="139923"/>
                  </a:lnTo>
                  <a:lnTo>
                    <a:pt x="129106" y="139923"/>
                  </a:lnTo>
                  <a:lnTo>
                    <a:pt x="255385" y="13643"/>
                  </a:lnTo>
                  <a:lnTo>
                    <a:pt x="255386" y="13643"/>
                  </a:lnTo>
                  <a:lnTo>
                    <a:pt x="269029" y="0"/>
                  </a:lnTo>
                  <a:lnTo>
                    <a:pt x="593006" y="0"/>
                  </a:lnTo>
                  <a:cubicBezTo>
                    <a:pt x="618879" y="0"/>
                    <a:pt x="639854" y="20975"/>
                    <a:pt x="639854" y="46848"/>
                  </a:cubicBezTo>
                  <a:lnTo>
                    <a:pt x="639854" y="373376"/>
                  </a:lnTo>
                  <a:lnTo>
                    <a:pt x="513574" y="499656"/>
                  </a:lnTo>
                  <a:lnTo>
                    <a:pt x="513575" y="499655"/>
                  </a:lnTo>
                  <a:lnTo>
                    <a:pt x="510748" y="502482"/>
                  </a:lnTo>
                  <a:lnTo>
                    <a:pt x="510748" y="502482"/>
                  </a:lnTo>
                  <a:lnTo>
                    <a:pt x="384469" y="628762"/>
                  </a:lnTo>
                  <a:lnTo>
                    <a:pt x="384469" y="628761"/>
                  </a:lnTo>
                  <a:lnTo>
                    <a:pt x="370825" y="642405"/>
                  </a:lnTo>
                  <a:lnTo>
                    <a:pt x="370825" y="269028"/>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標楷體" panose="03000509000000000000" pitchFamily="65" charset="-120"/>
              </a:endParaRPr>
            </a:p>
          </p:txBody>
        </p:sp>
        <p:grpSp>
          <p:nvGrpSpPr>
            <p:cNvPr id="61" name="组合 70">
              <a:extLst>
                <a:ext uri="{FF2B5EF4-FFF2-40B4-BE49-F238E27FC236}">
                  <a16:creationId xmlns:a16="http://schemas.microsoft.com/office/drawing/2014/main" id="{4C10F0A3-4429-454A-B1ED-103427C8E3B6}"/>
                </a:ext>
              </a:extLst>
            </p:cNvPr>
            <p:cNvGrpSpPr/>
            <p:nvPr/>
          </p:nvGrpSpPr>
          <p:grpSpPr>
            <a:xfrm>
              <a:off x="5986827" y="2669947"/>
              <a:ext cx="1862094" cy="471054"/>
              <a:chOff x="5986827" y="2669947"/>
              <a:chExt cx="1862094" cy="471054"/>
            </a:xfrm>
          </p:grpSpPr>
          <p:sp>
            <p:nvSpPr>
              <p:cNvPr id="63" name="文本框 48">
                <a:extLst>
                  <a:ext uri="{FF2B5EF4-FFF2-40B4-BE49-F238E27FC236}">
                    <a16:creationId xmlns:a16="http://schemas.microsoft.com/office/drawing/2014/main" id="{463CB622-1D0D-456F-AA8E-41F1B7FCBDF6}"/>
                  </a:ext>
                </a:extLst>
              </p:cNvPr>
              <p:cNvSpPr txBox="1"/>
              <p:nvPr/>
            </p:nvSpPr>
            <p:spPr>
              <a:xfrm>
                <a:off x="6433149" y="2679336"/>
                <a:ext cx="1415772" cy="461665"/>
              </a:xfrm>
              <a:prstGeom prst="rect">
                <a:avLst/>
              </a:prstGeom>
              <a:noFill/>
            </p:spPr>
            <p:txBody>
              <a:bodyPr wrap="none" rtlCol="0">
                <a:spAutoFit/>
                <a:scene3d>
                  <a:camera prst="orthographicFront"/>
                  <a:lightRig rig="threePt" dir="t"/>
                </a:scene3d>
                <a:sp3d contourW="12700"/>
              </a:bodyPr>
              <a:lstStyle/>
              <a:p>
                <a:r>
                  <a:rPr lang="zh-TW" altLang="en-US" sz="2400" b="1" dirty="0">
                    <a:solidFill>
                      <a:schemeClr val="accent3"/>
                    </a:solidFill>
                    <a:latin typeface="Times New Roman" panose="02020603050405020304" pitchFamily="18" charset="0"/>
                    <a:ea typeface="標楷體" panose="03000509000000000000" pitchFamily="65" charset="-120"/>
                  </a:rPr>
                  <a:t>需求分析</a:t>
                </a:r>
                <a:endParaRPr lang="zh-CN" altLang="en-US" sz="2400" b="1" dirty="0">
                  <a:solidFill>
                    <a:schemeClr val="accent3"/>
                  </a:solidFill>
                  <a:latin typeface="Times New Roman" panose="02020603050405020304" pitchFamily="18" charset="0"/>
                  <a:ea typeface="標楷體" panose="03000509000000000000" pitchFamily="65" charset="-120"/>
                </a:endParaRPr>
              </a:p>
            </p:txBody>
          </p:sp>
          <p:sp>
            <p:nvSpPr>
              <p:cNvPr id="64" name="文本框 51">
                <a:extLst>
                  <a:ext uri="{FF2B5EF4-FFF2-40B4-BE49-F238E27FC236}">
                    <a16:creationId xmlns:a16="http://schemas.microsoft.com/office/drawing/2014/main" id="{817E1AE7-EFB2-4281-B9F5-D019C785CEC8}"/>
                  </a:ext>
                </a:extLst>
              </p:cNvPr>
              <p:cNvSpPr txBox="1"/>
              <p:nvPr/>
            </p:nvSpPr>
            <p:spPr>
              <a:xfrm>
                <a:off x="5986827" y="2669947"/>
                <a:ext cx="338554" cy="461665"/>
              </a:xfrm>
              <a:prstGeom prst="rect">
                <a:avLst/>
              </a:prstGeom>
              <a:noFill/>
            </p:spPr>
            <p:txBody>
              <a:bodyPr wrap="none" rtlCol="0">
                <a:spAutoFit/>
                <a:scene3d>
                  <a:camera prst="orthographicFront"/>
                  <a:lightRig rig="threePt" dir="t"/>
                </a:scene3d>
                <a:sp3d contourW="12700"/>
              </a:bodyPr>
              <a:lstStyle/>
              <a:p>
                <a:pPr algn="ctr"/>
                <a:r>
                  <a:rPr lang="en-US" altLang="zh-TW" sz="2400" b="1" i="1" dirty="0">
                    <a:solidFill>
                      <a:schemeClr val="bg1"/>
                    </a:solidFill>
                    <a:latin typeface="Times New Roman" panose="02020603050405020304" pitchFamily="18" charset="0"/>
                    <a:ea typeface="標楷體" panose="03000509000000000000" pitchFamily="65" charset="-120"/>
                  </a:rPr>
                  <a:t>5</a:t>
                </a:r>
                <a:endParaRPr lang="zh-CN" altLang="en-US" sz="2400" b="1" i="1" dirty="0">
                  <a:solidFill>
                    <a:schemeClr val="bg1"/>
                  </a:solidFill>
                  <a:latin typeface="Times New Roman" panose="02020603050405020304" pitchFamily="18" charset="0"/>
                  <a:ea typeface="標楷體" panose="03000509000000000000" pitchFamily="65" charset="-120"/>
                </a:endParaRPr>
              </a:p>
            </p:txBody>
          </p:sp>
        </p:grpSp>
      </p:grpSp>
      <p:grpSp>
        <p:nvGrpSpPr>
          <p:cNvPr id="77" name="组合 72">
            <a:extLst>
              <a:ext uri="{FF2B5EF4-FFF2-40B4-BE49-F238E27FC236}">
                <a16:creationId xmlns:a16="http://schemas.microsoft.com/office/drawing/2014/main" id="{609996A0-5161-4218-A471-ECE3D43B6B08}"/>
              </a:ext>
            </a:extLst>
          </p:cNvPr>
          <p:cNvGrpSpPr/>
          <p:nvPr/>
        </p:nvGrpSpPr>
        <p:grpSpPr>
          <a:xfrm>
            <a:off x="5361167" y="5334676"/>
            <a:ext cx="2813111" cy="639854"/>
            <a:chOff x="5651363" y="3557063"/>
            <a:chExt cx="2813111" cy="639854"/>
          </a:xfrm>
        </p:grpSpPr>
        <p:sp>
          <p:nvSpPr>
            <p:cNvPr id="78" name="任意多边形 66">
              <a:extLst>
                <a:ext uri="{FF2B5EF4-FFF2-40B4-BE49-F238E27FC236}">
                  <a16:creationId xmlns:a16="http://schemas.microsoft.com/office/drawing/2014/main" id="{A6615A8C-CD81-4FCF-9431-C56063973FF6}"/>
                </a:ext>
              </a:extLst>
            </p:cNvPr>
            <p:cNvSpPr/>
            <p:nvPr/>
          </p:nvSpPr>
          <p:spPr>
            <a:xfrm rot="2700000">
              <a:off x="5652639" y="3555787"/>
              <a:ext cx="639854" cy="642405"/>
            </a:xfrm>
            <a:custGeom>
              <a:avLst/>
              <a:gdLst>
                <a:gd name="connsiteX0" fmla="*/ 490015 w 639854"/>
                <a:gd name="connsiteY0" fmla="*/ 139923 h 642405"/>
                <a:gd name="connsiteX1" fmla="*/ 497027 w 639854"/>
                <a:gd name="connsiteY1" fmla="*/ 142827 h 642405"/>
                <a:gd name="connsiteX2" fmla="*/ 499931 w 639854"/>
                <a:gd name="connsiteY2" fmla="*/ 149839 h 642405"/>
                <a:gd name="connsiteX3" fmla="*/ 499931 w 639854"/>
                <a:gd name="connsiteY3" fmla="*/ 139923 h 642405"/>
                <a:gd name="connsiteX4" fmla="*/ 0 w 639854"/>
                <a:gd name="connsiteY4" fmla="*/ 269028 h 642405"/>
                <a:gd name="connsiteX5" fmla="*/ 126280 w 639854"/>
                <a:gd name="connsiteY5" fmla="*/ 142749 h 642405"/>
                <a:gd name="connsiteX6" fmla="*/ 126280 w 639854"/>
                <a:gd name="connsiteY6" fmla="*/ 142749 h 642405"/>
                <a:gd name="connsiteX7" fmla="*/ 129106 w 639854"/>
                <a:gd name="connsiteY7" fmla="*/ 139923 h 642405"/>
                <a:gd name="connsiteX8" fmla="*/ 129106 w 639854"/>
                <a:gd name="connsiteY8" fmla="*/ 139923 h 642405"/>
                <a:gd name="connsiteX9" fmla="*/ 255385 w 639854"/>
                <a:gd name="connsiteY9" fmla="*/ 13643 h 642405"/>
                <a:gd name="connsiteX10" fmla="*/ 255386 w 639854"/>
                <a:gd name="connsiteY10" fmla="*/ 13643 h 642405"/>
                <a:gd name="connsiteX11" fmla="*/ 269029 w 639854"/>
                <a:gd name="connsiteY11" fmla="*/ 0 h 642405"/>
                <a:gd name="connsiteX12" fmla="*/ 593006 w 639854"/>
                <a:gd name="connsiteY12" fmla="*/ 0 h 642405"/>
                <a:gd name="connsiteX13" fmla="*/ 639854 w 639854"/>
                <a:gd name="connsiteY13" fmla="*/ 46848 h 642405"/>
                <a:gd name="connsiteX14" fmla="*/ 639854 w 639854"/>
                <a:gd name="connsiteY14" fmla="*/ 373376 h 642405"/>
                <a:gd name="connsiteX15" fmla="*/ 513574 w 639854"/>
                <a:gd name="connsiteY15" fmla="*/ 499656 h 642405"/>
                <a:gd name="connsiteX16" fmla="*/ 513575 w 639854"/>
                <a:gd name="connsiteY16" fmla="*/ 499655 h 642405"/>
                <a:gd name="connsiteX17" fmla="*/ 510748 w 639854"/>
                <a:gd name="connsiteY17" fmla="*/ 502482 h 642405"/>
                <a:gd name="connsiteX18" fmla="*/ 510748 w 639854"/>
                <a:gd name="connsiteY18" fmla="*/ 502482 h 642405"/>
                <a:gd name="connsiteX19" fmla="*/ 384469 w 639854"/>
                <a:gd name="connsiteY19" fmla="*/ 628762 h 642405"/>
                <a:gd name="connsiteX20" fmla="*/ 384469 w 639854"/>
                <a:gd name="connsiteY20" fmla="*/ 628761 h 642405"/>
                <a:gd name="connsiteX21" fmla="*/ 370825 w 639854"/>
                <a:gd name="connsiteY21" fmla="*/ 642405 h 642405"/>
                <a:gd name="connsiteX22" fmla="*/ 370825 w 639854"/>
                <a:gd name="connsiteY22" fmla="*/ 269028 h 6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9854" h="642405">
                  <a:moveTo>
                    <a:pt x="490015" y="139923"/>
                  </a:moveTo>
                  <a:lnTo>
                    <a:pt x="497027" y="142827"/>
                  </a:lnTo>
                  <a:lnTo>
                    <a:pt x="499931" y="149839"/>
                  </a:lnTo>
                  <a:lnTo>
                    <a:pt x="499931" y="139923"/>
                  </a:lnTo>
                  <a:close/>
                  <a:moveTo>
                    <a:pt x="0" y="269028"/>
                  </a:moveTo>
                  <a:lnTo>
                    <a:pt x="126280" y="142749"/>
                  </a:lnTo>
                  <a:lnTo>
                    <a:pt x="126280" y="142749"/>
                  </a:lnTo>
                  <a:lnTo>
                    <a:pt x="129106" y="139923"/>
                  </a:lnTo>
                  <a:lnTo>
                    <a:pt x="129106" y="139923"/>
                  </a:lnTo>
                  <a:lnTo>
                    <a:pt x="255385" y="13643"/>
                  </a:lnTo>
                  <a:lnTo>
                    <a:pt x="255386" y="13643"/>
                  </a:lnTo>
                  <a:lnTo>
                    <a:pt x="269029" y="0"/>
                  </a:lnTo>
                  <a:lnTo>
                    <a:pt x="593006" y="0"/>
                  </a:lnTo>
                  <a:cubicBezTo>
                    <a:pt x="618879" y="0"/>
                    <a:pt x="639854" y="20975"/>
                    <a:pt x="639854" y="46848"/>
                  </a:cubicBezTo>
                  <a:lnTo>
                    <a:pt x="639854" y="373376"/>
                  </a:lnTo>
                  <a:lnTo>
                    <a:pt x="513574" y="499656"/>
                  </a:lnTo>
                  <a:lnTo>
                    <a:pt x="513575" y="499655"/>
                  </a:lnTo>
                  <a:lnTo>
                    <a:pt x="510748" y="502482"/>
                  </a:lnTo>
                  <a:lnTo>
                    <a:pt x="510748" y="502482"/>
                  </a:lnTo>
                  <a:lnTo>
                    <a:pt x="384469" y="628762"/>
                  </a:lnTo>
                  <a:lnTo>
                    <a:pt x="384469" y="628761"/>
                  </a:lnTo>
                  <a:lnTo>
                    <a:pt x="370825" y="642405"/>
                  </a:lnTo>
                  <a:lnTo>
                    <a:pt x="370825" y="269028"/>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標楷體" panose="03000509000000000000" pitchFamily="65" charset="-120"/>
              </a:endParaRPr>
            </a:p>
          </p:txBody>
        </p:sp>
        <p:sp>
          <p:nvSpPr>
            <p:cNvPr id="79" name="文本框 53">
              <a:extLst>
                <a:ext uri="{FF2B5EF4-FFF2-40B4-BE49-F238E27FC236}">
                  <a16:creationId xmlns:a16="http://schemas.microsoft.com/office/drawing/2014/main" id="{27937117-1709-4A49-A297-F85DB375D3E6}"/>
                </a:ext>
              </a:extLst>
            </p:cNvPr>
            <p:cNvSpPr txBox="1"/>
            <p:nvPr/>
          </p:nvSpPr>
          <p:spPr>
            <a:xfrm>
              <a:off x="6433149" y="3655657"/>
              <a:ext cx="2031325" cy="461665"/>
            </a:xfrm>
            <a:prstGeom prst="rect">
              <a:avLst/>
            </a:prstGeom>
            <a:noFill/>
          </p:spPr>
          <p:txBody>
            <a:bodyPr wrap="none" rtlCol="0">
              <a:spAutoFit/>
              <a:scene3d>
                <a:camera prst="orthographicFront"/>
                <a:lightRig rig="threePt" dir="t"/>
              </a:scene3d>
              <a:sp3d contourW="12700"/>
            </a:bodyPr>
            <a:lstStyle/>
            <a:p>
              <a:r>
                <a:rPr lang="zh-TW" altLang="en-US" sz="2400" b="1" dirty="0">
                  <a:solidFill>
                    <a:schemeClr val="accent3"/>
                  </a:solidFill>
                  <a:latin typeface="Times New Roman" panose="02020603050405020304" pitchFamily="18" charset="0"/>
                  <a:ea typeface="標楷體" panose="03000509000000000000" pitchFamily="65" charset="-120"/>
                </a:rPr>
                <a:t>組員工作分配</a:t>
              </a:r>
              <a:endParaRPr lang="zh-CN" altLang="en-US" sz="2400" b="1" dirty="0">
                <a:solidFill>
                  <a:schemeClr val="accent3"/>
                </a:solidFill>
                <a:latin typeface="Times New Roman" panose="02020603050405020304" pitchFamily="18" charset="0"/>
                <a:ea typeface="標楷體" panose="03000509000000000000" pitchFamily="65" charset="-120"/>
              </a:endParaRPr>
            </a:p>
          </p:txBody>
        </p:sp>
        <p:sp>
          <p:nvSpPr>
            <p:cNvPr id="80" name="文本框 56">
              <a:extLst>
                <a:ext uri="{FF2B5EF4-FFF2-40B4-BE49-F238E27FC236}">
                  <a16:creationId xmlns:a16="http://schemas.microsoft.com/office/drawing/2014/main" id="{1A127A5F-F65E-449F-806F-56380E3E0940}"/>
                </a:ext>
              </a:extLst>
            </p:cNvPr>
            <p:cNvSpPr txBox="1"/>
            <p:nvPr/>
          </p:nvSpPr>
          <p:spPr>
            <a:xfrm>
              <a:off x="5986827" y="3646268"/>
              <a:ext cx="338554" cy="461665"/>
            </a:xfrm>
            <a:prstGeom prst="rect">
              <a:avLst/>
            </a:prstGeom>
            <a:noFill/>
          </p:spPr>
          <p:txBody>
            <a:bodyPr wrap="none" rtlCol="0">
              <a:spAutoFit/>
              <a:scene3d>
                <a:camera prst="orthographicFront"/>
                <a:lightRig rig="threePt" dir="t"/>
              </a:scene3d>
              <a:sp3d contourW="12700"/>
            </a:bodyPr>
            <a:lstStyle/>
            <a:p>
              <a:pPr algn="ctr"/>
              <a:r>
                <a:rPr lang="en-US" altLang="zh-TW" sz="2400" b="1" i="1" dirty="0">
                  <a:solidFill>
                    <a:schemeClr val="bg1"/>
                  </a:solidFill>
                  <a:latin typeface="Times New Roman" panose="02020603050405020304" pitchFamily="18" charset="0"/>
                  <a:ea typeface="標楷體" panose="03000509000000000000" pitchFamily="65" charset="-120"/>
                </a:rPr>
                <a:t>6</a:t>
              </a:r>
              <a:endParaRPr lang="zh-CN" altLang="en-US" sz="2400" b="1" i="1" dirty="0">
                <a:solidFill>
                  <a:schemeClr val="bg1"/>
                </a:solidFill>
                <a:latin typeface="Times New Roman" panose="02020603050405020304" pitchFamily="18" charset="0"/>
                <a:ea typeface="標楷體" panose="03000509000000000000" pitchFamily="65" charset="-120"/>
              </a:endParaRPr>
            </a:p>
          </p:txBody>
        </p:sp>
      </p:grpSp>
      <p:grpSp>
        <p:nvGrpSpPr>
          <p:cNvPr id="81" name="组合 69">
            <a:extLst>
              <a:ext uri="{FF2B5EF4-FFF2-40B4-BE49-F238E27FC236}">
                <a16:creationId xmlns:a16="http://schemas.microsoft.com/office/drawing/2014/main" id="{B7626222-82A7-4311-9DD2-5649216FFF12}"/>
              </a:ext>
            </a:extLst>
          </p:cNvPr>
          <p:cNvGrpSpPr/>
          <p:nvPr/>
        </p:nvGrpSpPr>
        <p:grpSpPr>
          <a:xfrm>
            <a:off x="9007205" y="303516"/>
            <a:ext cx="2197559" cy="639854"/>
            <a:chOff x="5651362" y="1604422"/>
            <a:chExt cx="2197559" cy="639854"/>
          </a:xfrm>
        </p:grpSpPr>
        <p:sp>
          <p:nvSpPr>
            <p:cNvPr id="82" name="任意多边形 64">
              <a:extLst>
                <a:ext uri="{FF2B5EF4-FFF2-40B4-BE49-F238E27FC236}">
                  <a16:creationId xmlns:a16="http://schemas.microsoft.com/office/drawing/2014/main" id="{49144598-3985-46FC-BE74-0451AB38421E}"/>
                </a:ext>
              </a:extLst>
            </p:cNvPr>
            <p:cNvSpPr/>
            <p:nvPr/>
          </p:nvSpPr>
          <p:spPr>
            <a:xfrm rot="2700000">
              <a:off x="5652638" y="1603146"/>
              <a:ext cx="639854" cy="642405"/>
            </a:xfrm>
            <a:custGeom>
              <a:avLst/>
              <a:gdLst>
                <a:gd name="connsiteX0" fmla="*/ 490015 w 639854"/>
                <a:gd name="connsiteY0" fmla="*/ 139923 h 642405"/>
                <a:gd name="connsiteX1" fmla="*/ 497027 w 639854"/>
                <a:gd name="connsiteY1" fmla="*/ 142827 h 642405"/>
                <a:gd name="connsiteX2" fmla="*/ 499931 w 639854"/>
                <a:gd name="connsiteY2" fmla="*/ 149839 h 642405"/>
                <a:gd name="connsiteX3" fmla="*/ 499931 w 639854"/>
                <a:gd name="connsiteY3" fmla="*/ 139923 h 642405"/>
                <a:gd name="connsiteX4" fmla="*/ 0 w 639854"/>
                <a:gd name="connsiteY4" fmla="*/ 269028 h 642405"/>
                <a:gd name="connsiteX5" fmla="*/ 126280 w 639854"/>
                <a:gd name="connsiteY5" fmla="*/ 142749 h 642405"/>
                <a:gd name="connsiteX6" fmla="*/ 126280 w 639854"/>
                <a:gd name="connsiteY6" fmla="*/ 142749 h 642405"/>
                <a:gd name="connsiteX7" fmla="*/ 129106 w 639854"/>
                <a:gd name="connsiteY7" fmla="*/ 139923 h 642405"/>
                <a:gd name="connsiteX8" fmla="*/ 129106 w 639854"/>
                <a:gd name="connsiteY8" fmla="*/ 139923 h 642405"/>
                <a:gd name="connsiteX9" fmla="*/ 255385 w 639854"/>
                <a:gd name="connsiteY9" fmla="*/ 13643 h 642405"/>
                <a:gd name="connsiteX10" fmla="*/ 255386 w 639854"/>
                <a:gd name="connsiteY10" fmla="*/ 13643 h 642405"/>
                <a:gd name="connsiteX11" fmla="*/ 269029 w 639854"/>
                <a:gd name="connsiteY11" fmla="*/ 0 h 642405"/>
                <a:gd name="connsiteX12" fmla="*/ 593006 w 639854"/>
                <a:gd name="connsiteY12" fmla="*/ 0 h 642405"/>
                <a:gd name="connsiteX13" fmla="*/ 639854 w 639854"/>
                <a:gd name="connsiteY13" fmla="*/ 46848 h 642405"/>
                <a:gd name="connsiteX14" fmla="*/ 639854 w 639854"/>
                <a:gd name="connsiteY14" fmla="*/ 373376 h 642405"/>
                <a:gd name="connsiteX15" fmla="*/ 513574 w 639854"/>
                <a:gd name="connsiteY15" fmla="*/ 499656 h 642405"/>
                <a:gd name="connsiteX16" fmla="*/ 513575 w 639854"/>
                <a:gd name="connsiteY16" fmla="*/ 499655 h 642405"/>
                <a:gd name="connsiteX17" fmla="*/ 510748 w 639854"/>
                <a:gd name="connsiteY17" fmla="*/ 502482 h 642405"/>
                <a:gd name="connsiteX18" fmla="*/ 510748 w 639854"/>
                <a:gd name="connsiteY18" fmla="*/ 502482 h 642405"/>
                <a:gd name="connsiteX19" fmla="*/ 384469 w 639854"/>
                <a:gd name="connsiteY19" fmla="*/ 628762 h 642405"/>
                <a:gd name="connsiteX20" fmla="*/ 384469 w 639854"/>
                <a:gd name="connsiteY20" fmla="*/ 628761 h 642405"/>
                <a:gd name="connsiteX21" fmla="*/ 370825 w 639854"/>
                <a:gd name="connsiteY21" fmla="*/ 642405 h 642405"/>
                <a:gd name="connsiteX22" fmla="*/ 370825 w 639854"/>
                <a:gd name="connsiteY22" fmla="*/ 269028 h 6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9854" h="642405">
                  <a:moveTo>
                    <a:pt x="490015" y="139923"/>
                  </a:moveTo>
                  <a:lnTo>
                    <a:pt x="497027" y="142827"/>
                  </a:lnTo>
                  <a:lnTo>
                    <a:pt x="499931" y="149839"/>
                  </a:lnTo>
                  <a:lnTo>
                    <a:pt x="499931" y="139923"/>
                  </a:lnTo>
                  <a:close/>
                  <a:moveTo>
                    <a:pt x="0" y="269028"/>
                  </a:moveTo>
                  <a:lnTo>
                    <a:pt x="126280" y="142749"/>
                  </a:lnTo>
                  <a:lnTo>
                    <a:pt x="126280" y="142749"/>
                  </a:lnTo>
                  <a:lnTo>
                    <a:pt x="129106" y="139923"/>
                  </a:lnTo>
                  <a:lnTo>
                    <a:pt x="129106" y="139923"/>
                  </a:lnTo>
                  <a:lnTo>
                    <a:pt x="255385" y="13643"/>
                  </a:lnTo>
                  <a:lnTo>
                    <a:pt x="255386" y="13643"/>
                  </a:lnTo>
                  <a:lnTo>
                    <a:pt x="269029" y="0"/>
                  </a:lnTo>
                  <a:lnTo>
                    <a:pt x="593006" y="0"/>
                  </a:lnTo>
                  <a:cubicBezTo>
                    <a:pt x="618879" y="0"/>
                    <a:pt x="639854" y="20975"/>
                    <a:pt x="639854" y="46848"/>
                  </a:cubicBezTo>
                  <a:lnTo>
                    <a:pt x="639854" y="373376"/>
                  </a:lnTo>
                  <a:lnTo>
                    <a:pt x="513574" y="499656"/>
                  </a:lnTo>
                  <a:lnTo>
                    <a:pt x="513575" y="499655"/>
                  </a:lnTo>
                  <a:lnTo>
                    <a:pt x="510748" y="502482"/>
                  </a:lnTo>
                  <a:lnTo>
                    <a:pt x="510748" y="502482"/>
                  </a:lnTo>
                  <a:lnTo>
                    <a:pt x="384469" y="628762"/>
                  </a:lnTo>
                  <a:lnTo>
                    <a:pt x="384469" y="628761"/>
                  </a:lnTo>
                  <a:lnTo>
                    <a:pt x="370825" y="642405"/>
                  </a:lnTo>
                  <a:lnTo>
                    <a:pt x="370825" y="269028"/>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標楷體" panose="03000509000000000000" pitchFamily="65" charset="-120"/>
              </a:endParaRPr>
            </a:p>
          </p:txBody>
        </p:sp>
        <p:sp>
          <p:nvSpPr>
            <p:cNvPr id="83" name="文本框 43">
              <a:extLst>
                <a:ext uri="{FF2B5EF4-FFF2-40B4-BE49-F238E27FC236}">
                  <a16:creationId xmlns:a16="http://schemas.microsoft.com/office/drawing/2014/main" id="{2BA56A3E-1BB8-493F-B66B-060E29938A48}"/>
                </a:ext>
              </a:extLst>
            </p:cNvPr>
            <p:cNvSpPr txBox="1"/>
            <p:nvPr/>
          </p:nvSpPr>
          <p:spPr>
            <a:xfrm>
              <a:off x="6433149" y="1703015"/>
              <a:ext cx="1415772" cy="461665"/>
            </a:xfrm>
            <a:prstGeom prst="rect">
              <a:avLst/>
            </a:prstGeom>
            <a:noFill/>
          </p:spPr>
          <p:txBody>
            <a:bodyPr wrap="none" rtlCol="0">
              <a:spAutoFit/>
              <a:scene3d>
                <a:camera prst="orthographicFront"/>
                <a:lightRig rig="threePt" dir="t"/>
              </a:scene3d>
              <a:sp3d contourW="12700"/>
            </a:bodyPr>
            <a:lstStyle/>
            <a:p>
              <a:r>
                <a:rPr lang="zh-TW" altLang="en-US" sz="2400" b="1" dirty="0">
                  <a:solidFill>
                    <a:schemeClr val="accent3"/>
                  </a:solidFill>
                  <a:latin typeface="Times New Roman" panose="02020603050405020304" pitchFamily="18" charset="0"/>
                  <a:ea typeface="標楷體" panose="03000509000000000000" pitchFamily="65" charset="-120"/>
                </a:rPr>
                <a:t>系統特色</a:t>
              </a:r>
              <a:endParaRPr lang="zh-CN" altLang="en-US" sz="2400" b="1" dirty="0">
                <a:solidFill>
                  <a:schemeClr val="accent3"/>
                </a:solidFill>
                <a:latin typeface="Times New Roman" panose="02020603050405020304" pitchFamily="18" charset="0"/>
                <a:ea typeface="標楷體" panose="03000509000000000000" pitchFamily="65" charset="-120"/>
              </a:endParaRPr>
            </a:p>
          </p:txBody>
        </p:sp>
        <p:sp>
          <p:nvSpPr>
            <p:cNvPr id="84" name="文本框 46">
              <a:extLst>
                <a:ext uri="{FF2B5EF4-FFF2-40B4-BE49-F238E27FC236}">
                  <a16:creationId xmlns:a16="http://schemas.microsoft.com/office/drawing/2014/main" id="{19BAF73B-80CF-4A68-8BE1-D48AAED2A257}"/>
                </a:ext>
              </a:extLst>
            </p:cNvPr>
            <p:cNvSpPr txBox="1"/>
            <p:nvPr/>
          </p:nvSpPr>
          <p:spPr>
            <a:xfrm>
              <a:off x="5986827" y="1693626"/>
              <a:ext cx="338554" cy="461665"/>
            </a:xfrm>
            <a:prstGeom prst="rect">
              <a:avLst/>
            </a:prstGeom>
            <a:noFill/>
          </p:spPr>
          <p:txBody>
            <a:bodyPr wrap="none" rtlCol="0">
              <a:spAutoFit/>
              <a:scene3d>
                <a:camera prst="orthographicFront"/>
                <a:lightRig rig="threePt" dir="t"/>
              </a:scene3d>
              <a:sp3d contourW="12700"/>
            </a:bodyPr>
            <a:lstStyle/>
            <a:p>
              <a:pPr algn="ctr"/>
              <a:r>
                <a:rPr lang="en-US" altLang="zh-TW" sz="2400" b="1" i="1" dirty="0">
                  <a:solidFill>
                    <a:schemeClr val="bg1"/>
                  </a:solidFill>
                  <a:latin typeface="Times New Roman" panose="02020603050405020304" pitchFamily="18" charset="0"/>
                  <a:ea typeface="標楷體" panose="03000509000000000000" pitchFamily="65" charset="-120"/>
                </a:rPr>
                <a:t>7</a:t>
              </a:r>
              <a:endParaRPr lang="zh-CN" altLang="en-US" sz="2400" b="1" i="1" dirty="0">
                <a:solidFill>
                  <a:schemeClr val="bg1"/>
                </a:solidFill>
                <a:latin typeface="Times New Roman" panose="02020603050405020304" pitchFamily="18" charset="0"/>
                <a:ea typeface="標楷體" panose="03000509000000000000" pitchFamily="65" charset="-120"/>
              </a:endParaRPr>
            </a:p>
          </p:txBody>
        </p:sp>
      </p:grpSp>
      <p:grpSp>
        <p:nvGrpSpPr>
          <p:cNvPr id="85" name="组合 71">
            <a:extLst>
              <a:ext uri="{FF2B5EF4-FFF2-40B4-BE49-F238E27FC236}">
                <a16:creationId xmlns:a16="http://schemas.microsoft.com/office/drawing/2014/main" id="{977BFF59-2D42-4655-8C62-DD62997F2297}"/>
              </a:ext>
            </a:extLst>
          </p:cNvPr>
          <p:cNvGrpSpPr/>
          <p:nvPr/>
        </p:nvGrpSpPr>
        <p:grpSpPr>
          <a:xfrm>
            <a:off x="9007206" y="1326060"/>
            <a:ext cx="3120888" cy="639854"/>
            <a:chOff x="5651363" y="2580744"/>
            <a:chExt cx="3120888" cy="639854"/>
          </a:xfrm>
        </p:grpSpPr>
        <p:sp>
          <p:nvSpPr>
            <p:cNvPr id="86" name="任意多边形 65">
              <a:extLst>
                <a:ext uri="{FF2B5EF4-FFF2-40B4-BE49-F238E27FC236}">
                  <a16:creationId xmlns:a16="http://schemas.microsoft.com/office/drawing/2014/main" id="{AB57B6BB-B82B-40C1-982E-A3D1AE1A44E3}"/>
                </a:ext>
              </a:extLst>
            </p:cNvPr>
            <p:cNvSpPr/>
            <p:nvPr/>
          </p:nvSpPr>
          <p:spPr>
            <a:xfrm rot="2700000">
              <a:off x="5652639" y="2579468"/>
              <a:ext cx="639854" cy="642405"/>
            </a:xfrm>
            <a:custGeom>
              <a:avLst/>
              <a:gdLst>
                <a:gd name="connsiteX0" fmla="*/ 490015 w 639854"/>
                <a:gd name="connsiteY0" fmla="*/ 139923 h 642405"/>
                <a:gd name="connsiteX1" fmla="*/ 497027 w 639854"/>
                <a:gd name="connsiteY1" fmla="*/ 142827 h 642405"/>
                <a:gd name="connsiteX2" fmla="*/ 499931 w 639854"/>
                <a:gd name="connsiteY2" fmla="*/ 149839 h 642405"/>
                <a:gd name="connsiteX3" fmla="*/ 499931 w 639854"/>
                <a:gd name="connsiteY3" fmla="*/ 139923 h 642405"/>
                <a:gd name="connsiteX4" fmla="*/ 0 w 639854"/>
                <a:gd name="connsiteY4" fmla="*/ 269028 h 642405"/>
                <a:gd name="connsiteX5" fmla="*/ 126280 w 639854"/>
                <a:gd name="connsiteY5" fmla="*/ 142749 h 642405"/>
                <a:gd name="connsiteX6" fmla="*/ 126280 w 639854"/>
                <a:gd name="connsiteY6" fmla="*/ 142749 h 642405"/>
                <a:gd name="connsiteX7" fmla="*/ 129106 w 639854"/>
                <a:gd name="connsiteY7" fmla="*/ 139923 h 642405"/>
                <a:gd name="connsiteX8" fmla="*/ 129106 w 639854"/>
                <a:gd name="connsiteY8" fmla="*/ 139923 h 642405"/>
                <a:gd name="connsiteX9" fmla="*/ 255385 w 639854"/>
                <a:gd name="connsiteY9" fmla="*/ 13643 h 642405"/>
                <a:gd name="connsiteX10" fmla="*/ 255386 w 639854"/>
                <a:gd name="connsiteY10" fmla="*/ 13643 h 642405"/>
                <a:gd name="connsiteX11" fmla="*/ 269029 w 639854"/>
                <a:gd name="connsiteY11" fmla="*/ 0 h 642405"/>
                <a:gd name="connsiteX12" fmla="*/ 593006 w 639854"/>
                <a:gd name="connsiteY12" fmla="*/ 0 h 642405"/>
                <a:gd name="connsiteX13" fmla="*/ 639854 w 639854"/>
                <a:gd name="connsiteY13" fmla="*/ 46848 h 642405"/>
                <a:gd name="connsiteX14" fmla="*/ 639854 w 639854"/>
                <a:gd name="connsiteY14" fmla="*/ 373376 h 642405"/>
                <a:gd name="connsiteX15" fmla="*/ 513574 w 639854"/>
                <a:gd name="connsiteY15" fmla="*/ 499656 h 642405"/>
                <a:gd name="connsiteX16" fmla="*/ 513575 w 639854"/>
                <a:gd name="connsiteY16" fmla="*/ 499655 h 642405"/>
                <a:gd name="connsiteX17" fmla="*/ 510748 w 639854"/>
                <a:gd name="connsiteY17" fmla="*/ 502482 h 642405"/>
                <a:gd name="connsiteX18" fmla="*/ 510748 w 639854"/>
                <a:gd name="connsiteY18" fmla="*/ 502482 h 642405"/>
                <a:gd name="connsiteX19" fmla="*/ 384469 w 639854"/>
                <a:gd name="connsiteY19" fmla="*/ 628762 h 642405"/>
                <a:gd name="connsiteX20" fmla="*/ 384469 w 639854"/>
                <a:gd name="connsiteY20" fmla="*/ 628761 h 642405"/>
                <a:gd name="connsiteX21" fmla="*/ 370825 w 639854"/>
                <a:gd name="connsiteY21" fmla="*/ 642405 h 642405"/>
                <a:gd name="connsiteX22" fmla="*/ 370825 w 639854"/>
                <a:gd name="connsiteY22" fmla="*/ 269028 h 6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9854" h="642405">
                  <a:moveTo>
                    <a:pt x="490015" y="139923"/>
                  </a:moveTo>
                  <a:lnTo>
                    <a:pt x="497027" y="142827"/>
                  </a:lnTo>
                  <a:lnTo>
                    <a:pt x="499931" y="149839"/>
                  </a:lnTo>
                  <a:lnTo>
                    <a:pt x="499931" y="139923"/>
                  </a:lnTo>
                  <a:close/>
                  <a:moveTo>
                    <a:pt x="0" y="269028"/>
                  </a:moveTo>
                  <a:lnTo>
                    <a:pt x="126280" y="142749"/>
                  </a:lnTo>
                  <a:lnTo>
                    <a:pt x="126280" y="142749"/>
                  </a:lnTo>
                  <a:lnTo>
                    <a:pt x="129106" y="139923"/>
                  </a:lnTo>
                  <a:lnTo>
                    <a:pt x="129106" y="139923"/>
                  </a:lnTo>
                  <a:lnTo>
                    <a:pt x="255385" y="13643"/>
                  </a:lnTo>
                  <a:lnTo>
                    <a:pt x="255386" y="13643"/>
                  </a:lnTo>
                  <a:lnTo>
                    <a:pt x="269029" y="0"/>
                  </a:lnTo>
                  <a:lnTo>
                    <a:pt x="593006" y="0"/>
                  </a:lnTo>
                  <a:cubicBezTo>
                    <a:pt x="618879" y="0"/>
                    <a:pt x="639854" y="20975"/>
                    <a:pt x="639854" y="46848"/>
                  </a:cubicBezTo>
                  <a:lnTo>
                    <a:pt x="639854" y="373376"/>
                  </a:lnTo>
                  <a:lnTo>
                    <a:pt x="513574" y="499656"/>
                  </a:lnTo>
                  <a:lnTo>
                    <a:pt x="513575" y="499655"/>
                  </a:lnTo>
                  <a:lnTo>
                    <a:pt x="510748" y="502482"/>
                  </a:lnTo>
                  <a:lnTo>
                    <a:pt x="510748" y="502482"/>
                  </a:lnTo>
                  <a:lnTo>
                    <a:pt x="384469" y="628762"/>
                  </a:lnTo>
                  <a:lnTo>
                    <a:pt x="384469" y="628761"/>
                  </a:lnTo>
                  <a:lnTo>
                    <a:pt x="370825" y="642405"/>
                  </a:lnTo>
                  <a:lnTo>
                    <a:pt x="370825" y="269028"/>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標楷體" panose="03000509000000000000" pitchFamily="65" charset="-120"/>
              </a:endParaRPr>
            </a:p>
          </p:txBody>
        </p:sp>
        <p:grpSp>
          <p:nvGrpSpPr>
            <p:cNvPr id="87" name="组合 70">
              <a:extLst>
                <a:ext uri="{FF2B5EF4-FFF2-40B4-BE49-F238E27FC236}">
                  <a16:creationId xmlns:a16="http://schemas.microsoft.com/office/drawing/2014/main" id="{31A7355F-6378-4BAD-80EA-F6D70DAEBAAF}"/>
                </a:ext>
              </a:extLst>
            </p:cNvPr>
            <p:cNvGrpSpPr/>
            <p:nvPr/>
          </p:nvGrpSpPr>
          <p:grpSpPr>
            <a:xfrm>
              <a:off x="5986827" y="2669947"/>
              <a:ext cx="2785424" cy="471054"/>
              <a:chOff x="5986827" y="2669947"/>
              <a:chExt cx="2785424" cy="471054"/>
            </a:xfrm>
          </p:grpSpPr>
          <p:sp>
            <p:nvSpPr>
              <p:cNvPr id="88" name="文本框 48">
                <a:extLst>
                  <a:ext uri="{FF2B5EF4-FFF2-40B4-BE49-F238E27FC236}">
                    <a16:creationId xmlns:a16="http://schemas.microsoft.com/office/drawing/2014/main" id="{D7A22654-E468-480A-8DE6-77172D7CD0BC}"/>
                  </a:ext>
                </a:extLst>
              </p:cNvPr>
              <p:cNvSpPr txBox="1"/>
              <p:nvPr/>
            </p:nvSpPr>
            <p:spPr>
              <a:xfrm>
                <a:off x="6433149" y="2679336"/>
                <a:ext cx="2339102" cy="461665"/>
              </a:xfrm>
              <a:prstGeom prst="rect">
                <a:avLst/>
              </a:prstGeom>
              <a:noFill/>
            </p:spPr>
            <p:txBody>
              <a:bodyPr wrap="none" rtlCol="0">
                <a:spAutoFit/>
                <a:scene3d>
                  <a:camera prst="orthographicFront"/>
                  <a:lightRig rig="threePt" dir="t"/>
                </a:scene3d>
                <a:sp3d contourW="12700"/>
              </a:bodyPr>
              <a:lstStyle/>
              <a:p>
                <a:r>
                  <a:rPr lang="zh-TW" altLang="en-US" sz="2400" b="1" dirty="0">
                    <a:solidFill>
                      <a:schemeClr val="accent3"/>
                    </a:solidFill>
                    <a:latin typeface="Times New Roman" panose="02020603050405020304" pitchFamily="18" charset="0"/>
                    <a:ea typeface="標楷體" panose="03000509000000000000" pitchFamily="65" charset="-120"/>
                  </a:rPr>
                  <a:t>可解決哪些問題</a:t>
                </a:r>
                <a:endParaRPr lang="zh-CN" altLang="en-US" sz="2400" b="1" dirty="0">
                  <a:solidFill>
                    <a:schemeClr val="accent3"/>
                  </a:solidFill>
                  <a:latin typeface="Times New Roman" panose="02020603050405020304" pitchFamily="18" charset="0"/>
                  <a:ea typeface="標楷體" panose="03000509000000000000" pitchFamily="65" charset="-120"/>
                </a:endParaRPr>
              </a:p>
            </p:txBody>
          </p:sp>
          <p:sp>
            <p:nvSpPr>
              <p:cNvPr id="89" name="文本框 51">
                <a:extLst>
                  <a:ext uri="{FF2B5EF4-FFF2-40B4-BE49-F238E27FC236}">
                    <a16:creationId xmlns:a16="http://schemas.microsoft.com/office/drawing/2014/main" id="{34BD4C7E-D0CB-4E88-A3A5-C8C327C1D0C4}"/>
                  </a:ext>
                </a:extLst>
              </p:cNvPr>
              <p:cNvSpPr txBox="1"/>
              <p:nvPr/>
            </p:nvSpPr>
            <p:spPr>
              <a:xfrm>
                <a:off x="5986827" y="2669947"/>
                <a:ext cx="338554" cy="461665"/>
              </a:xfrm>
              <a:prstGeom prst="rect">
                <a:avLst/>
              </a:prstGeom>
              <a:noFill/>
            </p:spPr>
            <p:txBody>
              <a:bodyPr wrap="none" rtlCol="0">
                <a:spAutoFit/>
                <a:scene3d>
                  <a:camera prst="orthographicFront"/>
                  <a:lightRig rig="threePt" dir="t"/>
                </a:scene3d>
                <a:sp3d contourW="12700"/>
              </a:bodyPr>
              <a:lstStyle/>
              <a:p>
                <a:pPr algn="ctr"/>
                <a:r>
                  <a:rPr lang="en-US" altLang="zh-TW" sz="2400" b="1" i="1" dirty="0">
                    <a:solidFill>
                      <a:schemeClr val="bg1"/>
                    </a:solidFill>
                    <a:latin typeface="Times New Roman" panose="02020603050405020304" pitchFamily="18" charset="0"/>
                    <a:ea typeface="標楷體" panose="03000509000000000000" pitchFamily="65" charset="-120"/>
                  </a:rPr>
                  <a:t>8</a:t>
                </a:r>
                <a:endParaRPr lang="zh-CN" altLang="en-US" sz="2400" b="1" i="1" dirty="0">
                  <a:solidFill>
                    <a:schemeClr val="bg1"/>
                  </a:solidFill>
                  <a:latin typeface="Times New Roman" panose="02020603050405020304" pitchFamily="18" charset="0"/>
                  <a:ea typeface="標楷體" panose="03000509000000000000" pitchFamily="65" charset="-120"/>
                </a:endParaRPr>
              </a:p>
            </p:txBody>
          </p:sp>
        </p:grpSp>
      </p:grpSp>
      <p:grpSp>
        <p:nvGrpSpPr>
          <p:cNvPr id="90" name="组合 72">
            <a:extLst>
              <a:ext uri="{FF2B5EF4-FFF2-40B4-BE49-F238E27FC236}">
                <a16:creationId xmlns:a16="http://schemas.microsoft.com/office/drawing/2014/main" id="{1A5C36F1-9670-4D76-8275-EAB165D03CA9}"/>
              </a:ext>
            </a:extLst>
          </p:cNvPr>
          <p:cNvGrpSpPr/>
          <p:nvPr/>
        </p:nvGrpSpPr>
        <p:grpSpPr>
          <a:xfrm>
            <a:off x="9007206" y="2348603"/>
            <a:ext cx="2813111" cy="639854"/>
            <a:chOff x="5651363" y="3557063"/>
            <a:chExt cx="2813111" cy="639854"/>
          </a:xfrm>
        </p:grpSpPr>
        <p:sp>
          <p:nvSpPr>
            <p:cNvPr id="91" name="任意多边形 66">
              <a:extLst>
                <a:ext uri="{FF2B5EF4-FFF2-40B4-BE49-F238E27FC236}">
                  <a16:creationId xmlns:a16="http://schemas.microsoft.com/office/drawing/2014/main" id="{72001D66-E6CA-490C-A076-546D37BCA248}"/>
                </a:ext>
              </a:extLst>
            </p:cNvPr>
            <p:cNvSpPr/>
            <p:nvPr/>
          </p:nvSpPr>
          <p:spPr>
            <a:xfrm rot="2700000">
              <a:off x="5652639" y="3555787"/>
              <a:ext cx="639854" cy="642405"/>
            </a:xfrm>
            <a:custGeom>
              <a:avLst/>
              <a:gdLst>
                <a:gd name="connsiteX0" fmla="*/ 490015 w 639854"/>
                <a:gd name="connsiteY0" fmla="*/ 139923 h 642405"/>
                <a:gd name="connsiteX1" fmla="*/ 497027 w 639854"/>
                <a:gd name="connsiteY1" fmla="*/ 142827 h 642405"/>
                <a:gd name="connsiteX2" fmla="*/ 499931 w 639854"/>
                <a:gd name="connsiteY2" fmla="*/ 149839 h 642405"/>
                <a:gd name="connsiteX3" fmla="*/ 499931 w 639854"/>
                <a:gd name="connsiteY3" fmla="*/ 139923 h 642405"/>
                <a:gd name="connsiteX4" fmla="*/ 0 w 639854"/>
                <a:gd name="connsiteY4" fmla="*/ 269028 h 642405"/>
                <a:gd name="connsiteX5" fmla="*/ 126280 w 639854"/>
                <a:gd name="connsiteY5" fmla="*/ 142749 h 642405"/>
                <a:gd name="connsiteX6" fmla="*/ 126280 w 639854"/>
                <a:gd name="connsiteY6" fmla="*/ 142749 h 642405"/>
                <a:gd name="connsiteX7" fmla="*/ 129106 w 639854"/>
                <a:gd name="connsiteY7" fmla="*/ 139923 h 642405"/>
                <a:gd name="connsiteX8" fmla="*/ 129106 w 639854"/>
                <a:gd name="connsiteY8" fmla="*/ 139923 h 642405"/>
                <a:gd name="connsiteX9" fmla="*/ 255385 w 639854"/>
                <a:gd name="connsiteY9" fmla="*/ 13643 h 642405"/>
                <a:gd name="connsiteX10" fmla="*/ 255386 w 639854"/>
                <a:gd name="connsiteY10" fmla="*/ 13643 h 642405"/>
                <a:gd name="connsiteX11" fmla="*/ 269029 w 639854"/>
                <a:gd name="connsiteY11" fmla="*/ 0 h 642405"/>
                <a:gd name="connsiteX12" fmla="*/ 593006 w 639854"/>
                <a:gd name="connsiteY12" fmla="*/ 0 h 642405"/>
                <a:gd name="connsiteX13" fmla="*/ 639854 w 639854"/>
                <a:gd name="connsiteY13" fmla="*/ 46848 h 642405"/>
                <a:gd name="connsiteX14" fmla="*/ 639854 w 639854"/>
                <a:gd name="connsiteY14" fmla="*/ 373376 h 642405"/>
                <a:gd name="connsiteX15" fmla="*/ 513574 w 639854"/>
                <a:gd name="connsiteY15" fmla="*/ 499656 h 642405"/>
                <a:gd name="connsiteX16" fmla="*/ 513575 w 639854"/>
                <a:gd name="connsiteY16" fmla="*/ 499655 h 642405"/>
                <a:gd name="connsiteX17" fmla="*/ 510748 w 639854"/>
                <a:gd name="connsiteY17" fmla="*/ 502482 h 642405"/>
                <a:gd name="connsiteX18" fmla="*/ 510748 w 639854"/>
                <a:gd name="connsiteY18" fmla="*/ 502482 h 642405"/>
                <a:gd name="connsiteX19" fmla="*/ 384469 w 639854"/>
                <a:gd name="connsiteY19" fmla="*/ 628762 h 642405"/>
                <a:gd name="connsiteX20" fmla="*/ 384469 w 639854"/>
                <a:gd name="connsiteY20" fmla="*/ 628761 h 642405"/>
                <a:gd name="connsiteX21" fmla="*/ 370825 w 639854"/>
                <a:gd name="connsiteY21" fmla="*/ 642405 h 642405"/>
                <a:gd name="connsiteX22" fmla="*/ 370825 w 639854"/>
                <a:gd name="connsiteY22" fmla="*/ 269028 h 6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9854" h="642405">
                  <a:moveTo>
                    <a:pt x="490015" y="139923"/>
                  </a:moveTo>
                  <a:lnTo>
                    <a:pt x="497027" y="142827"/>
                  </a:lnTo>
                  <a:lnTo>
                    <a:pt x="499931" y="149839"/>
                  </a:lnTo>
                  <a:lnTo>
                    <a:pt x="499931" y="139923"/>
                  </a:lnTo>
                  <a:close/>
                  <a:moveTo>
                    <a:pt x="0" y="269028"/>
                  </a:moveTo>
                  <a:lnTo>
                    <a:pt x="126280" y="142749"/>
                  </a:lnTo>
                  <a:lnTo>
                    <a:pt x="126280" y="142749"/>
                  </a:lnTo>
                  <a:lnTo>
                    <a:pt x="129106" y="139923"/>
                  </a:lnTo>
                  <a:lnTo>
                    <a:pt x="129106" y="139923"/>
                  </a:lnTo>
                  <a:lnTo>
                    <a:pt x="255385" y="13643"/>
                  </a:lnTo>
                  <a:lnTo>
                    <a:pt x="255386" y="13643"/>
                  </a:lnTo>
                  <a:lnTo>
                    <a:pt x="269029" y="0"/>
                  </a:lnTo>
                  <a:lnTo>
                    <a:pt x="593006" y="0"/>
                  </a:lnTo>
                  <a:cubicBezTo>
                    <a:pt x="618879" y="0"/>
                    <a:pt x="639854" y="20975"/>
                    <a:pt x="639854" y="46848"/>
                  </a:cubicBezTo>
                  <a:lnTo>
                    <a:pt x="639854" y="373376"/>
                  </a:lnTo>
                  <a:lnTo>
                    <a:pt x="513574" y="499656"/>
                  </a:lnTo>
                  <a:lnTo>
                    <a:pt x="513575" y="499655"/>
                  </a:lnTo>
                  <a:lnTo>
                    <a:pt x="510748" y="502482"/>
                  </a:lnTo>
                  <a:lnTo>
                    <a:pt x="510748" y="502482"/>
                  </a:lnTo>
                  <a:lnTo>
                    <a:pt x="384469" y="628762"/>
                  </a:lnTo>
                  <a:lnTo>
                    <a:pt x="384469" y="628761"/>
                  </a:lnTo>
                  <a:lnTo>
                    <a:pt x="370825" y="642405"/>
                  </a:lnTo>
                  <a:lnTo>
                    <a:pt x="370825" y="269028"/>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標楷體" panose="03000509000000000000" pitchFamily="65" charset="-120"/>
              </a:endParaRPr>
            </a:p>
          </p:txBody>
        </p:sp>
        <p:sp>
          <p:nvSpPr>
            <p:cNvPr id="92" name="文本框 53">
              <a:extLst>
                <a:ext uri="{FF2B5EF4-FFF2-40B4-BE49-F238E27FC236}">
                  <a16:creationId xmlns:a16="http://schemas.microsoft.com/office/drawing/2014/main" id="{5084492F-7F2A-4202-ADCA-537E39ACB3E2}"/>
                </a:ext>
              </a:extLst>
            </p:cNvPr>
            <p:cNvSpPr txBox="1"/>
            <p:nvPr/>
          </p:nvSpPr>
          <p:spPr>
            <a:xfrm>
              <a:off x="6433149" y="3655657"/>
              <a:ext cx="2031325" cy="461665"/>
            </a:xfrm>
            <a:prstGeom prst="rect">
              <a:avLst/>
            </a:prstGeom>
            <a:noFill/>
          </p:spPr>
          <p:txBody>
            <a:bodyPr wrap="none" rtlCol="0">
              <a:spAutoFit/>
              <a:scene3d>
                <a:camera prst="orthographicFront"/>
                <a:lightRig rig="threePt" dir="t"/>
              </a:scene3d>
              <a:sp3d contourW="12700"/>
            </a:bodyPr>
            <a:lstStyle/>
            <a:p>
              <a:r>
                <a:rPr lang="zh-TW" altLang="en-US" sz="2400" b="1" dirty="0">
                  <a:solidFill>
                    <a:schemeClr val="accent3"/>
                  </a:solidFill>
                  <a:latin typeface="Times New Roman" panose="02020603050405020304" pitchFamily="18" charset="0"/>
                  <a:ea typeface="標楷體" panose="03000509000000000000" pitchFamily="65" charset="-120"/>
                </a:rPr>
                <a:t>系統使用對象</a:t>
              </a:r>
              <a:endParaRPr lang="zh-CN" altLang="en-US" sz="2400" b="1" dirty="0">
                <a:solidFill>
                  <a:schemeClr val="accent3"/>
                </a:solidFill>
                <a:latin typeface="Times New Roman" panose="02020603050405020304" pitchFamily="18" charset="0"/>
                <a:ea typeface="標楷體" panose="03000509000000000000" pitchFamily="65" charset="-120"/>
              </a:endParaRPr>
            </a:p>
          </p:txBody>
        </p:sp>
        <p:sp>
          <p:nvSpPr>
            <p:cNvPr id="93" name="文本框 56">
              <a:extLst>
                <a:ext uri="{FF2B5EF4-FFF2-40B4-BE49-F238E27FC236}">
                  <a16:creationId xmlns:a16="http://schemas.microsoft.com/office/drawing/2014/main" id="{63100A99-5032-4D44-8B2F-6E6F6E224084}"/>
                </a:ext>
              </a:extLst>
            </p:cNvPr>
            <p:cNvSpPr txBox="1"/>
            <p:nvPr/>
          </p:nvSpPr>
          <p:spPr>
            <a:xfrm>
              <a:off x="5986827" y="3646268"/>
              <a:ext cx="338554" cy="461665"/>
            </a:xfrm>
            <a:prstGeom prst="rect">
              <a:avLst/>
            </a:prstGeom>
            <a:noFill/>
          </p:spPr>
          <p:txBody>
            <a:bodyPr wrap="none" rtlCol="0">
              <a:spAutoFit/>
              <a:scene3d>
                <a:camera prst="orthographicFront"/>
                <a:lightRig rig="threePt" dir="t"/>
              </a:scene3d>
              <a:sp3d contourW="12700"/>
            </a:bodyPr>
            <a:lstStyle/>
            <a:p>
              <a:pPr algn="ctr"/>
              <a:r>
                <a:rPr lang="en-US" altLang="zh-TW" sz="2400" b="1" i="1" dirty="0">
                  <a:solidFill>
                    <a:schemeClr val="bg1"/>
                  </a:solidFill>
                  <a:latin typeface="Times New Roman" panose="02020603050405020304" pitchFamily="18" charset="0"/>
                  <a:ea typeface="標楷體" panose="03000509000000000000" pitchFamily="65" charset="-120"/>
                </a:rPr>
                <a:t>9</a:t>
              </a:r>
              <a:endParaRPr lang="zh-CN" altLang="en-US" sz="2400" b="1" i="1" dirty="0">
                <a:solidFill>
                  <a:schemeClr val="bg1"/>
                </a:solidFill>
                <a:latin typeface="Times New Roman" panose="02020603050405020304" pitchFamily="18" charset="0"/>
                <a:ea typeface="標楷體" panose="03000509000000000000" pitchFamily="65" charset="-120"/>
              </a:endParaRPr>
            </a:p>
          </p:txBody>
        </p:sp>
      </p:grpSp>
      <p:grpSp>
        <p:nvGrpSpPr>
          <p:cNvPr id="94" name="组合 69">
            <a:extLst>
              <a:ext uri="{FF2B5EF4-FFF2-40B4-BE49-F238E27FC236}">
                <a16:creationId xmlns:a16="http://schemas.microsoft.com/office/drawing/2014/main" id="{3AB7ADBE-4F22-4999-B3E2-2B664616542E}"/>
              </a:ext>
            </a:extLst>
          </p:cNvPr>
          <p:cNvGrpSpPr/>
          <p:nvPr/>
        </p:nvGrpSpPr>
        <p:grpSpPr>
          <a:xfrm>
            <a:off x="8930578" y="3348303"/>
            <a:ext cx="3120889" cy="639854"/>
            <a:chOff x="5651362" y="1604422"/>
            <a:chExt cx="3120889" cy="639854"/>
          </a:xfrm>
        </p:grpSpPr>
        <p:sp>
          <p:nvSpPr>
            <p:cNvPr id="95" name="任意多边形 64">
              <a:extLst>
                <a:ext uri="{FF2B5EF4-FFF2-40B4-BE49-F238E27FC236}">
                  <a16:creationId xmlns:a16="http://schemas.microsoft.com/office/drawing/2014/main" id="{1D34E5F8-525D-4339-A960-0A2303BC822A}"/>
                </a:ext>
              </a:extLst>
            </p:cNvPr>
            <p:cNvSpPr/>
            <p:nvPr/>
          </p:nvSpPr>
          <p:spPr>
            <a:xfrm rot="2700000">
              <a:off x="5652638" y="1603146"/>
              <a:ext cx="639854" cy="642405"/>
            </a:xfrm>
            <a:custGeom>
              <a:avLst/>
              <a:gdLst>
                <a:gd name="connsiteX0" fmla="*/ 490015 w 639854"/>
                <a:gd name="connsiteY0" fmla="*/ 139923 h 642405"/>
                <a:gd name="connsiteX1" fmla="*/ 497027 w 639854"/>
                <a:gd name="connsiteY1" fmla="*/ 142827 h 642405"/>
                <a:gd name="connsiteX2" fmla="*/ 499931 w 639854"/>
                <a:gd name="connsiteY2" fmla="*/ 149839 h 642405"/>
                <a:gd name="connsiteX3" fmla="*/ 499931 w 639854"/>
                <a:gd name="connsiteY3" fmla="*/ 139923 h 642405"/>
                <a:gd name="connsiteX4" fmla="*/ 0 w 639854"/>
                <a:gd name="connsiteY4" fmla="*/ 269028 h 642405"/>
                <a:gd name="connsiteX5" fmla="*/ 126280 w 639854"/>
                <a:gd name="connsiteY5" fmla="*/ 142749 h 642405"/>
                <a:gd name="connsiteX6" fmla="*/ 126280 w 639854"/>
                <a:gd name="connsiteY6" fmla="*/ 142749 h 642405"/>
                <a:gd name="connsiteX7" fmla="*/ 129106 w 639854"/>
                <a:gd name="connsiteY7" fmla="*/ 139923 h 642405"/>
                <a:gd name="connsiteX8" fmla="*/ 129106 w 639854"/>
                <a:gd name="connsiteY8" fmla="*/ 139923 h 642405"/>
                <a:gd name="connsiteX9" fmla="*/ 255385 w 639854"/>
                <a:gd name="connsiteY9" fmla="*/ 13643 h 642405"/>
                <a:gd name="connsiteX10" fmla="*/ 255386 w 639854"/>
                <a:gd name="connsiteY10" fmla="*/ 13643 h 642405"/>
                <a:gd name="connsiteX11" fmla="*/ 269029 w 639854"/>
                <a:gd name="connsiteY11" fmla="*/ 0 h 642405"/>
                <a:gd name="connsiteX12" fmla="*/ 593006 w 639854"/>
                <a:gd name="connsiteY12" fmla="*/ 0 h 642405"/>
                <a:gd name="connsiteX13" fmla="*/ 639854 w 639854"/>
                <a:gd name="connsiteY13" fmla="*/ 46848 h 642405"/>
                <a:gd name="connsiteX14" fmla="*/ 639854 w 639854"/>
                <a:gd name="connsiteY14" fmla="*/ 373376 h 642405"/>
                <a:gd name="connsiteX15" fmla="*/ 513574 w 639854"/>
                <a:gd name="connsiteY15" fmla="*/ 499656 h 642405"/>
                <a:gd name="connsiteX16" fmla="*/ 513575 w 639854"/>
                <a:gd name="connsiteY16" fmla="*/ 499655 h 642405"/>
                <a:gd name="connsiteX17" fmla="*/ 510748 w 639854"/>
                <a:gd name="connsiteY17" fmla="*/ 502482 h 642405"/>
                <a:gd name="connsiteX18" fmla="*/ 510748 w 639854"/>
                <a:gd name="connsiteY18" fmla="*/ 502482 h 642405"/>
                <a:gd name="connsiteX19" fmla="*/ 384469 w 639854"/>
                <a:gd name="connsiteY19" fmla="*/ 628762 h 642405"/>
                <a:gd name="connsiteX20" fmla="*/ 384469 w 639854"/>
                <a:gd name="connsiteY20" fmla="*/ 628761 h 642405"/>
                <a:gd name="connsiteX21" fmla="*/ 370825 w 639854"/>
                <a:gd name="connsiteY21" fmla="*/ 642405 h 642405"/>
                <a:gd name="connsiteX22" fmla="*/ 370825 w 639854"/>
                <a:gd name="connsiteY22" fmla="*/ 269028 h 6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9854" h="642405">
                  <a:moveTo>
                    <a:pt x="490015" y="139923"/>
                  </a:moveTo>
                  <a:lnTo>
                    <a:pt x="497027" y="142827"/>
                  </a:lnTo>
                  <a:lnTo>
                    <a:pt x="499931" y="149839"/>
                  </a:lnTo>
                  <a:lnTo>
                    <a:pt x="499931" y="139923"/>
                  </a:lnTo>
                  <a:close/>
                  <a:moveTo>
                    <a:pt x="0" y="269028"/>
                  </a:moveTo>
                  <a:lnTo>
                    <a:pt x="126280" y="142749"/>
                  </a:lnTo>
                  <a:lnTo>
                    <a:pt x="126280" y="142749"/>
                  </a:lnTo>
                  <a:lnTo>
                    <a:pt x="129106" y="139923"/>
                  </a:lnTo>
                  <a:lnTo>
                    <a:pt x="129106" y="139923"/>
                  </a:lnTo>
                  <a:lnTo>
                    <a:pt x="255385" y="13643"/>
                  </a:lnTo>
                  <a:lnTo>
                    <a:pt x="255386" y="13643"/>
                  </a:lnTo>
                  <a:lnTo>
                    <a:pt x="269029" y="0"/>
                  </a:lnTo>
                  <a:lnTo>
                    <a:pt x="593006" y="0"/>
                  </a:lnTo>
                  <a:cubicBezTo>
                    <a:pt x="618879" y="0"/>
                    <a:pt x="639854" y="20975"/>
                    <a:pt x="639854" y="46848"/>
                  </a:cubicBezTo>
                  <a:lnTo>
                    <a:pt x="639854" y="373376"/>
                  </a:lnTo>
                  <a:lnTo>
                    <a:pt x="513574" y="499656"/>
                  </a:lnTo>
                  <a:lnTo>
                    <a:pt x="513575" y="499655"/>
                  </a:lnTo>
                  <a:lnTo>
                    <a:pt x="510748" y="502482"/>
                  </a:lnTo>
                  <a:lnTo>
                    <a:pt x="510748" y="502482"/>
                  </a:lnTo>
                  <a:lnTo>
                    <a:pt x="384469" y="628762"/>
                  </a:lnTo>
                  <a:lnTo>
                    <a:pt x="384469" y="628761"/>
                  </a:lnTo>
                  <a:lnTo>
                    <a:pt x="370825" y="642405"/>
                  </a:lnTo>
                  <a:lnTo>
                    <a:pt x="370825" y="269028"/>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標楷體" panose="03000509000000000000" pitchFamily="65" charset="-120"/>
              </a:endParaRPr>
            </a:p>
          </p:txBody>
        </p:sp>
        <p:sp>
          <p:nvSpPr>
            <p:cNvPr id="96" name="文本框 43">
              <a:extLst>
                <a:ext uri="{FF2B5EF4-FFF2-40B4-BE49-F238E27FC236}">
                  <a16:creationId xmlns:a16="http://schemas.microsoft.com/office/drawing/2014/main" id="{D81BA82B-00DF-4671-BCBB-FCD89A0505CE}"/>
                </a:ext>
              </a:extLst>
            </p:cNvPr>
            <p:cNvSpPr txBox="1"/>
            <p:nvPr/>
          </p:nvSpPr>
          <p:spPr>
            <a:xfrm>
              <a:off x="6433149" y="1703015"/>
              <a:ext cx="2339102" cy="461665"/>
            </a:xfrm>
            <a:prstGeom prst="rect">
              <a:avLst/>
            </a:prstGeom>
            <a:noFill/>
          </p:spPr>
          <p:txBody>
            <a:bodyPr wrap="none" rtlCol="0">
              <a:spAutoFit/>
              <a:scene3d>
                <a:camera prst="orthographicFront"/>
                <a:lightRig rig="threePt" dir="t"/>
              </a:scene3d>
              <a:sp3d contourW="12700"/>
            </a:bodyPr>
            <a:lstStyle/>
            <a:p>
              <a:r>
                <a:rPr lang="zh-TW" altLang="en-US" sz="2400" b="1" dirty="0">
                  <a:solidFill>
                    <a:schemeClr val="accent3"/>
                  </a:solidFill>
                  <a:latin typeface="Times New Roman" panose="02020603050405020304" pitchFamily="18" charset="0"/>
                  <a:ea typeface="標楷體" panose="03000509000000000000" pitchFamily="65" charset="-120"/>
                </a:rPr>
                <a:t>系統環境與工具</a:t>
              </a:r>
              <a:endParaRPr lang="zh-CN" altLang="en-US" sz="2400" b="1" dirty="0">
                <a:solidFill>
                  <a:schemeClr val="accent3"/>
                </a:solidFill>
                <a:latin typeface="Times New Roman" panose="02020603050405020304" pitchFamily="18" charset="0"/>
                <a:ea typeface="標楷體" panose="03000509000000000000" pitchFamily="65" charset="-120"/>
              </a:endParaRPr>
            </a:p>
          </p:txBody>
        </p:sp>
        <p:sp>
          <p:nvSpPr>
            <p:cNvPr id="97" name="文本框 46">
              <a:extLst>
                <a:ext uri="{FF2B5EF4-FFF2-40B4-BE49-F238E27FC236}">
                  <a16:creationId xmlns:a16="http://schemas.microsoft.com/office/drawing/2014/main" id="{0D1D57A3-6334-4178-B24F-9CDBE358B802}"/>
                </a:ext>
              </a:extLst>
            </p:cNvPr>
            <p:cNvSpPr txBox="1"/>
            <p:nvPr/>
          </p:nvSpPr>
          <p:spPr>
            <a:xfrm>
              <a:off x="5909882" y="1693626"/>
              <a:ext cx="492444" cy="461665"/>
            </a:xfrm>
            <a:prstGeom prst="rect">
              <a:avLst/>
            </a:prstGeom>
            <a:noFill/>
          </p:spPr>
          <p:txBody>
            <a:bodyPr wrap="none" rtlCol="0">
              <a:spAutoFit/>
              <a:scene3d>
                <a:camera prst="orthographicFront"/>
                <a:lightRig rig="threePt" dir="t"/>
              </a:scene3d>
              <a:sp3d contourW="12700"/>
            </a:bodyPr>
            <a:lstStyle/>
            <a:p>
              <a:pPr algn="ctr"/>
              <a:r>
                <a:rPr lang="en-US" altLang="zh-CN" sz="2400" b="1" i="1" dirty="0">
                  <a:solidFill>
                    <a:schemeClr val="bg1"/>
                  </a:solidFill>
                  <a:latin typeface="Times New Roman" panose="02020603050405020304" pitchFamily="18" charset="0"/>
                  <a:ea typeface="標楷體" panose="03000509000000000000" pitchFamily="65" charset="-120"/>
                </a:rPr>
                <a:t>1</a:t>
              </a:r>
              <a:r>
                <a:rPr lang="en-US" altLang="zh-TW" sz="2400" b="1" i="1" dirty="0">
                  <a:solidFill>
                    <a:schemeClr val="bg1"/>
                  </a:solidFill>
                  <a:latin typeface="Times New Roman" panose="02020603050405020304" pitchFamily="18" charset="0"/>
                  <a:ea typeface="標楷體" panose="03000509000000000000" pitchFamily="65" charset="-120"/>
                </a:rPr>
                <a:t>0</a:t>
              </a:r>
              <a:endParaRPr lang="zh-CN" altLang="en-US" sz="2400" b="1" i="1" dirty="0">
                <a:solidFill>
                  <a:schemeClr val="bg1"/>
                </a:solidFill>
                <a:latin typeface="Times New Roman" panose="02020603050405020304" pitchFamily="18" charset="0"/>
                <a:ea typeface="標楷體" panose="03000509000000000000" pitchFamily="65" charset="-120"/>
              </a:endParaRPr>
            </a:p>
          </p:txBody>
        </p:sp>
      </p:grpSp>
      <p:grpSp>
        <p:nvGrpSpPr>
          <p:cNvPr id="98" name="组合 71">
            <a:extLst>
              <a:ext uri="{FF2B5EF4-FFF2-40B4-BE49-F238E27FC236}">
                <a16:creationId xmlns:a16="http://schemas.microsoft.com/office/drawing/2014/main" id="{44FB4486-53E2-4EFD-A49B-454C23E04D8D}"/>
              </a:ext>
            </a:extLst>
          </p:cNvPr>
          <p:cNvGrpSpPr/>
          <p:nvPr/>
        </p:nvGrpSpPr>
        <p:grpSpPr>
          <a:xfrm>
            <a:off x="8930579" y="4370847"/>
            <a:ext cx="2197558" cy="639854"/>
            <a:chOff x="5651363" y="2580744"/>
            <a:chExt cx="2197558" cy="639854"/>
          </a:xfrm>
        </p:grpSpPr>
        <p:sp>
          <p:nvSpPr>
            <p:cNvPr id="99" name="任意多边形 65">
              <a:extLst>
                <a:ext uri="{FF2B5EF4-FFF2-40B4-BE49-F238E27FC236}">
                  <a16:creationId xmlns:a16="http://schemas.microsoft.com/office/drawing/2014/main" id="{6EA1C0A5-BAB0-4995-9A2D-46990B44B4FB}"/>
                </a:ext>
              </a:extLst>
            </p:cNvPr>
            <p:cNvSpPr/>
            <p:nvPr/>
          </p:nvSpPr>
          <p:spPr>
            <a:xfrm rot="2700000">
              <a:off x="5652639" y="2579468"/>
              <a:ext cx="639854" cy="642405"/>
            </a:xfrm>
            <a:custGeom>
              <a:avLst/>
              <a:gdLst>
                <a:gd name="connsiteX0" fmla="*/ 490015 w 639854"/>
                <a:gd name="connsiteY0" fmla="*/ 139923 h 642405"/>
                <a:gd name="connsiteX1" fmla="*/ 497027 w 639854"/>
                <a:gd name="connsiteY1" fmla="*/ 142827 h 642405"/>
                <a:gd name="connsiteX2" fmla="*/ 499931 w 639854"/>
                <a:gd name="connsiteY2" fmla="*/ 149839 h 642405"/>
                <a:gd name="connsiteX3" fmla="*/ 499931 w 639854"/>
                <a:gd name="connsiteY3" fmla="*/ 139923 h 642405"/>
                <a:gd name="connsiteX4" fmla="*/ 0 w 639854"/>
                <a:gd name="connsiteY4" fmla="*/ 269028 h 642405"/>
                <a:gd name="connsiteX5" fmla="*/ 126280 w 639854"/>
                <a:gd name="connsiteY5" fmla="*/ 142749 h 642405"/>
                <a:gd name="connsiteX6" fmla="*/ 126280 w 639854"/>
                <a:gd name="connsiteY6" fmla="*/ 142749 h 642405"/>
                <a:gd name="connsiteX7" fmla="*/ 129106 w 639854"/>
                <a:gd name="connsiteY7" fmla="*/ 139923 h 642405"/>
                <a:gd name="connsiteX8" fmla="*/ 129106 w 639854"/>
                <a:gd name="connsiteY8" fmla="*/ 139923 h 642405"/>
                <a:gd name="connsiteX9" fmla="*/ 255385 w 639854"/>
                <a:gd name="connsiteY9" fmla="*/ 13643 h 642405"/>
                <a:gd name="connsiteX10" fmla="*/ 255386 w 639854"/>
                <a:gd name="connsiteY10" fmla="*/ 13643 h 642405"/>
                <a:gd name="connsiteX11" fmla="*/ 269029 w 639854"/>
                <a:gd name="connsiteY11" fmla="*/ 0 h 642405"/>
                <a:gd name="connsiteX12" fmla="*/ 593006 w 639854"/>
                <a:gd name="connsiteY12" fmla="*/ 0 h 642405"/>
                <a:gd name="connsiteX13" fmla="*/ 639854 w 639854"/>
                <a:gd name="connsiteY13" fmla="*/ 46848 h 642405"/>
                <a:gd name="connsiteX14" fmla="*/ 639854 w 639854"/>
                <a:gd name="connsiteY14" fmla="*/ 373376 h 642405"/>
                <a:gd name="connsiteX15" fmla="*/ 513574 w 639854"/>
                <a:gd name="connsiteY15" fmla="*/ 499656 h 642405"/>
                <a:gd name="connsiteX16" fmla="*/ 513575 w 639854"/>
                <a:gd name="connsiteY16" fmla="*/ 499655 h 642405"/>
                <a:gd name="connsiteX17" fmla="*/ 510748 w 639854"/>
                <a:gd name="connsiteY17" fmla="*/ 502482 h 642405"/>
                <a:gd name="connsiteX18" fmla="*/ 510748 w 639854"/>
                <a:gd name="connsiteY18" fmla="*/ 502482 h 642405"/>
                <a:gd name="connsiteX19" fmla="*/ 384469 w 639854"/>
                <a:gd name="connsiteY19" fmla="*/ 628762 h 642405"/>
                <a:gd name="connsiteX20" fmla="*/ 384469 w 639854"/>
                <a:gd name="connsiteY20" fmla="*/ 628761 h 642405"/>
                <a:gd name="connsiteX21" fmla="*/ 370825 w 639854"/>
                <a:gd name="connsiteY21" fmla="*/ 642405 h 642405"/>
                <a:gd name="connsiteX22" fmla="*/ 370825 w 639854"/>
                <a:gd name="connsiteY22" fmla="*/ 269028 h 6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9854" h="642405">
                  <a:moveTo>
                    <a:pt x="490015" y="139923"/>
                  </a:moveTo>
                  <a:lnTo>
                    <a:pt x="497027" y="142827"/>
                  </a:lnTo>
                  <a:lnTo>
                    <a:pt x="499931" y="149839"/>
                  </a:lnTo>
                  <a:lnTo>
                    <a:pt x="499931" y="139923"/>
                  </a:lnTo>
                  <a:close/>
                  <a:moveTo>
                    <a:pt x="0" y="269028"/>
                  </a:moveTo>
                  <a:lnTo>
                    <a:pt x="126280" y="142749"/>
                  </a:lnTo>
                  <a:lnTo>
                    <a:pt x="126280" y="142749"/>
                  </a:lnTo>
                  <a:lnTo>
                    <a:pt x="129106" y="139923"/>
                  </a:lnTo>
                  <a:lnTo>
                    <a:pt x="129106" y="139923"/>
                  </a:lnTo>
                  <a:lnTo>
                    <a:pt x="255385" y="13643"/>
                  </a:lnTo>
                  <a:lnTo>
                    <a:pt x="255386" y="13643"/>
                  </a:lnTo>
                  <a:lnTo>
                    <a:pt x="269029" y="0"/>
                  </a:lnTo>
                  <a:lnTo>
                    <a:pt x="593006" y="0"/>
                  </a:lnTo>
                  <a:cubicBezTo>
                    <a:pt x="618879" y="0"/>
                    <a:pt x="639854" y="20975"/>
                    <a:pt x="639854" y="46848"/>
                  </a:cubicBezTo>
                  <a:lnTo>
                    <a:pt x="639854" y="373376"/>
                  </a:lnTo>
                  <a:lnTo>
                    <a:pt x="513574" y="499656"/>
                  </a:lnTo>
                  <a:lnTo>
                    <a:pt x="513575" y="499655"/>
                  </a:lnTo>
                  <a:lnTo>
                    <a:pt x="510748" y="502482"/>
                  </a:lnTo>
                  <a:lnTo>
                    <a:pt x="510748" y="502482"/>
                  </a:lnTo>
                  <a:lnTo>
                    <a:pt x="384469" y="628762"/>
                  </a:lnTo>
                  <a:lnTo>
                    <a:pt x="384469" y="628761"/>
                  </a:lnTo>
                  <a:lnTo>
                    <a:pt x="370825" y="642405"/>
                  </a:lnTo>
                  <a:lnTo>
                    <a:pt x="370825" y="269028"/>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標楷體" panose="03000509000000000000" pitchFamily="65" charset="-120"/>
              </a:endParaRPr>
            </a:p>
          </p:txBody>
        </p:sp>
        <p:grpSp>
          <p:nvGrpSpPr>
            <p:cNvPr id="100" name="组合 70">
              <a:extLst>
                <a:ext uri="{FF2B5EF4-FFF2-40B4-BE49-F238E27FC236}">
                  <a16:creationId xmlns:a16="http://schemas.microsoft.com/office/drawing/2014/main" id="{E90BF4EF-24DF-4C83-B11C-6624601CA348}"/>
                </a:ext>
              </a:extLst>
            </p:cNvPr>
            <p:cNvGrpSpPr/>
            <p:nvPr/>
          </p:nvGrpSpPr>
          <p:grpSpPr>
            <a:xfrm>
              <a:off x="5918379" y="2669947"/>
              <a:ext cx="1930542" cy="471054"/>
              <a:chOff x="5918379" y="2669947"/>
              <a:chExt cx="1930542" cy="471054"/>
            </a:xfrm>
          </p:grpSpPr>
          <p:sp>
            <p:nvSpPr>
              <p:cNvPr id="101" name="文本框 48">
                <a:extLst>
                  <a:ext uri="{FF2B5EF4-FFF2-40B4-BE49-F238E27FC236}">
                    <a16:creationId xmlns:a16="http://schemas.microsoft.com/office/drawing/2014/main" id="{FE03AEDC-7575-439A-AB70-BEBEBD385A3B}"/>
                  </a:ext>
                </a:extLst>
              </p:cNvPr>
              <p:cNvSpPr txBox="1"/>
              <p:nvPr/>
            </p:nvSpPr>
            <p:spPr>
              <a:xfrm>
                <a:off x="6433149" y="2679336"/>
                <a:ext cx="1415772" cy="461665"/>
              </a:xfrm>
              <a:prstGeom prst="rect">
                <a:avLst/>
              </a:prstGeom>
              <a:noFill/>
            </p:spPr>
            <p:txBody>
              <a:bodyPr wrap="none" rtlCol="0">
                <a:spAutoFit/>
                <a:scene3d>
                  <a:camera prst="orthographicFront"/>
                  <a:lightRig rig="threePt" dir="t"/>
                </a:scene3d>
                <a:sp3d contourW="12700"/>
              </a:bodyPr>
              <a:lstStyle/>
              <a:p>
                <a:r>
                  <a:rPr lang="zh-TW" altLang="en-US" sz="2400" b="1" dirty="0">
                    <a:solidFill>
                      <a:schemeClr val="accent3"/>
                    </a:solidFill>
                    <a:latin typeface="Times New Roman" panose="02020603050405020304" pitchFamily="18" charset="0"/>
                    <a:ea typeface="標楷體" panose="03000509000000000000" pitchFamily="65" charset="-120"/>
                  </a:rPr>
                  <a:t>應用情境</a:t>
                </a:r>
                <a:endParaRPr lang="zh-CN" altLang="en-US" sz="2400" b="1" dirty="0">
                  <a:solidFill>
                    <a:schemeClr val="accent3"/>
                  </a:solidFill>
                  <a:latin typeface="Times New Roman" panose="02020603050405020304" pitchFamily="18" charset="0"/>
                  <a:ea typeface="標楷體" panose="03000509000000000000" pitchFamily="65" charset="-120"/>
                </a:endParaRPr>
              </a:p>
            </p:txBody>
          </p:sp>
          <p:sp>
            <p:nvSpPr>
              <p:cNvPr id="102" name="文本框 51">
                <a:extLst>
                  <a:ext uri="{FF2B5EF4-FFF2-40B4-BE49-F238E27FC236}">
                    <a16:creationId xmlns:a16="http://schemas.microsoft.com/office/drawing/2014/main" id="{CDEF45ED-D314-44BC-BFE9-3957F523D1AA}"/>
                  </a:ext>
                </a:extLst>
              </p:cNvPr>
              <p:cNvSpPr txBox="1"/>
              <p:nvPr/>
            </p:nvSpPr>
            <p:spPr>
              <a:xfrm>
                <a:off x="5918379" y="2669947"/>
                <a:ext cx="475451" cy="461665"/>
              </a:xfrm>
              <a:prstGeom prst="rect">
                <a:avLst/>
              </a:prstGeom>
              <a:noFill/>
            </p:spPr>
            <p:txBody>
              <a:bodyPr wrap="none" rtlCol="0">
                <a:spAutoFit/>
                <a:scene3d>
                  <a:camera prst="orthographicFront"/>
                  <a:lightRig rig="threePt" dir="t"/>
                </a:scene3d>
                <a:sp3d contourW="12700"/>
              </a:bodyPr>
              <a:lstStyle/>
              <a:p>
                <a:pPr algn="ctr"/>
                <a:r>
                  <a:rPr lang="en-US" altLang="zh-TW" sz="2400" b="1" i="1" dirty="0">
                    <a:solidFill>
                      <a:schemeClr val="bg1"/>
                    </a:solidFill>
                    <a:latin typeface="Times New Roman" panose="02020603050405020304" pitchFamily="18" charset="0"/>
                    <a:ea typeface="標楷體" panose="03000509000000000000" pitchFamily="65" charset="-120"/>
                  </a:rPr>
                  <a:t>11</a:t>
                </a:r>
                <a:endParaRPr lang="zh-CN" altLang="en-US" sz="2400" b="1" i="1" dirty="0">
                  <a:solidFill>
                    <a:schemeClr val="bg1"/>
                  </a:solidFill>
                  <a:latin typeface="Times New Roman" panose="02020603050405020304" pitchFamily="18" charset="0"/>
                  <a:ea typeface="標楷體" panose="03000509000000000000" pitchFamily="65" charset="-120"/>
                </a:endParaRPr>
              </a:p>
            </p:txBody>
          </p:sp>
        </p:grpSp>
      </p:grpSp>
      <p:grpSp>
        <p:nvGrpSpPr>
          <p:cNvPr id="103" name="组合 72">
            <a:extLst>
              <a:ext uri="{FF2B5EF4-FFF2-40B4-BE49-F238E27FC236}">
                <a16:creationId xmlns:a16="http://schemas.microsoft.com/office/drawing/2014/main" id="{87F0EBBC-13C8-4D53-AC63-4BB237D5E8C0}"/>
              </a:ext>
            </a:extLst>
          </p:cNvPr>
          <p:cNvGrpSpPr/>
          <p:nvPr/>
        </p:nvGrpSpPr>
        <p:grpSpPr>
          <a:xfrm>
            <a:off x="8930579" y="5393390"/>
            <a:ext cx="1582005" cy="639854"/>
            <a:chOff x="5651363" y="3557063"/>
            <a:chExt cx="1582005" cy="639854"/>
          </a:xfrm>
        </p:grpSpPr>
        <p:sp>
          <p:nvSpPr>
            <p:cNvPr id="104" name="任意多边形 66">
              <a:extLst>
                <a:ext uri="{FF2B5EF4-FFF2-40B4-BE49-F238E27FC236}">
                  <a16:creationId xmlns:a16="http://schemas.microsoft.com/office/drawing/2014/main" id="{0B0F5F09-1BDD-4430-B237-F7726707417C}"/>
                </a:ext>
              </a:extLst>
            </p:cNvPr>
            <p:cNvSpPr/>
            <p:nvPr/>
          </p:nvSpPr>
          <p:spPr>
            <a:xfrm rot="2700000">
              <a:off x="5652639" y="3555787"/>
              <a:ext cx="639854" cy="642405"/>
            </a:xfrm>
            <a:custGeom>
              <a:avLst/>
              <a:gdLst>
                <a:gd name="connsiteX0" fmla="*/ 490015 w 639854"/>
                <a:gd name="connsiteY0" fmla="*/ 139923 h 642405"/>
                <a:gd name="connsiteX1" fmla="*/ 497027 w 639854"/>
                <a:gd name="connsiteY1" fmla="*/ 142827 h 642405"/>
                <a:gd name="connsiteX2" fmla="*/ 499931 w 639854"/>
                <a:gd name="connsiteY2" fmla="*/ 149839 h 642405"/>
                <a:gd name="connsiteX3" fmla="*/ 499931 w 639854"/>
                <a:gd name="connsiteY3" fmla="*/ 139923 h 642405"/>
                <a:gd name="connsiteX4" fmla="*/ 0 w 639854"/>
                <a:gd name="connsiteY4" fmla="*/ 269028 h 642405"/>
                <a:gd name="connsiteX5" fmla="*/ 126280 w 639854"/>
                <a:gd name="connsiteY5" fmla="*/ 142749 h 642405"/>
                <a:gd name="connsiteX6" fmla="*/ 126280 w 639854"/>
                <a:gd name="connsiteY6" fmla="*/ 142749 h 642405"/>
                <a:gd name="connsiteX7" fmla="*/ 129106 w 639854"/>
                <a:gd name="connsiteY7" fmla="*/ 139923 h 642405"/>
                <a:gd name="connsiteX8" fmla="*/ 129106 w 639854"/>
                <a:gd name="connsiteY8" fmla="*/ 139923 h 642405"/>
                <a:gd name="connsiteX9" fmla="*/ 255385 w 639854"/>
                <a:gd name="connsiteY9" fmla="*/ 13643 h 642405"/>
                <a:gd name="connsiteX10" fmla="*/ 255386 w 639854"/>
                <a:gd name="connsiteY10" fmla="*/ 13643 h 642405"/>
                <a:gd name="connsiteX11" fmla="*/ 269029 w 639854"/>
                <a:gd name="connsiteY11" fmla="*/ 0 h 642405"/>
                <a:gd name="connsiteX12" fmla="*/ 593006 w 639854"/>
                <a:gd name="connsiteY12" fmla="*/ 0 h 642405"/>
                <a:gd name="connsiteX13" fmla="*/ 639854 w 639854"/>
                <a:gd name="connsiteY13" fmla="*/ 46848 h 642405"/>
                <a:gd name="connsiteX14" fmla="*/ 639854 w 639854"/>
                <a:gd name="connsiteY14" fmla="*/ 373376 h 642405"/>
                <a:gd name="connsiteX15" fmla="*/ 513574 w 639854"/>
                <a:gd name="connsiteY15" fmla="*/ 499656 h 642405"/>
                <a:gd name="connsiteX16" fmla="*/ 513575 w 639854"/>
                <a:gd name="connsiteY16" fmla="*/ 499655 h 642405"/>
                <a:gd name="connsiteX17" fmla="*/ 510748 w 639854"/>
                <a:gd name="connsiteY17" fmla="*/ 502482 h 642405"/>
                <a:gd name="connsiteX18" fmla="*/ 510748 w 639854"/>
                <a:gd name="connsiteY18" fmla="*/ 502482 h 642405"/>
                <a:gd name="connsiteX19" fmla="*/ 384469 w 639854"/>
                <a:gd name="connsiteY19" fmla="*/ 628762 h 642405"/>
                <a:gd name="connsiteX20" fmla="*/ 384469 w 639854"/>
                <a:gd name="connsiteY20" fmla="*/ 628761 h 642405"/>
                <a:gd name="connsiteX21" fmla="*/ 370825 w 639854"/>
                <a:gd name="connsiteY21" fmla="*/ 642405 h 642405"/>
                <a:gd name="connsiteX22" fmla="*/ 370825 w 639854"/>
                <a:gd name="connsiteY22" fmla="*/ 269028 h 6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9854" h="642405">
                  <a:moveTo>
                    <a:pt x="490015" y="139923"/>
                  </a:moveTo>
                  <a:lnTo>
                    <a:pt x="497027" y="142827"/>
                  </a:lnTo>
                  <a:lnTo>
                    <a:pt x="499931" y="149839"/>
                  </a:lnTo>
                  <a:lnTo>
                    <a:pt x="499931" y="139923"/>
                  </a:lnTo>
                  <a:close/>
                  <a:moveTo>
                    <a:pt x="0" y="269028"/>
                  </a:moveTo>
                  <a:lnTo>
                    <a:pt x="126280" y="142749"/>
                  </a:lnTo>
                  <a:lnTo>
                    <a:pt x="126280" y="142749"/>
                  </a:lnTo>
                  <a:lnTo>
                    <a:pt x="129106" y="139923"/>
                  </a:lnTo>
                  <a:lnTo>
                    <a:pt x="129106" y="139923"/>
                  </a:lnTo>
                  <a:lnTo>
                    <a:pt x="255385" y="13643"/>
                  </a:lnTo>
                  <a:lnTo>
                    <a:pt x="255386" y="13643"/>
                  </a:lnTo>
                  <a:lnTo>
                    <a:pt x="269029" y="0"/>
                  </a:lnTo>
                  <a:lnTo>
                    <a:pt x="593006" y="0"/>
                  </a:lnTo>
                  <a:cubicBezTo>
                    <a:pt x="618879" y="0"/>
                    <a:pt x="639854" y="20975"/>
                    <a:pt x="639854" y="46848"/>
                  </a:cubicBezTo>
                  <a:lnTo>
                    <a:pt x="639854" y="373376"/>
                  </a:lnTo>
                  <a:lnTo>
                    <a:pt x="513574" y="499656"/>
                  </a:lnTo>
                  <a:lnTo>
                    <a:pt x="513575" y="499655"/>
                  </a:lnTo>
                  <a:lnTo>
                    <a:pt x="510748" y="502482"/>
                  </a:lnTo>
                  <a:lnTo>
                    <a:pt x="510748" y="502482"/>
                  </a:lnTo>
                  <a:lnTo>
                    <a:pt x="384469" y="628762"/>
                  </a:lnTo>
                  <a:lnTo>
                    <a:pt x="384469" y="628761"/>
                  </a:lnTo>
                  <a:lnTo>
                    <a:pt x="370825" y="642405"/>
                  </a:lnTo>
                  <a:lnTo>
                    <a:pt x="370825" y="269028"/>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標楷體" panose="03000509000000000000" pitchFamily="65" charset="-120"/>
              </a:endParaRPr>
            </a:p>
          </p:txBody>
        </p:sp>
        <p:sp>
          <p:nvSpPr>
            <p:cNvPr id="105" name="文本框 53">
              <a:extLst>
                <a:ext uri="{FF2B5EF4-FFF2-40B4-BE49-F238E27FC236}">
                  <a16:creationId xmlns:a16="http://schemas.microsoft.com/office/drawing/2014/main" id="{9BC2A947-A10F-475A-9001-ED483AC6CF40}"/>
                </a:ext>
              </a:extLst>
            </p:cNvPr>
            <p:cNvSpPr txBox="1"/>
            <p:nvPr/>
          </p:nvSpPr>
          <p:spPr>
            <a:xfrm>
              <a:off x="6433149" y="3655657"/>
              <a:ext cx="800219" cy="461665"/>
            </a:xfrm>
            <a:prstGeom prst="rect">
              <a:avLst/>
            </a:prstGeom>
            <a:noFill/>
          </p:spPr>
          <p:txBody>
            <a:bodyPr wrap="none" rtlCol="0">
              <a:spAutoFit/>
              <a:scene3d>
                <a:camera prst="orthographicFront"/>
                <a:lightRig rig="threePt" dir="t"/>
              </a:scene3d>
              <a:sp3d contourW="12700"/>
            </a:bodyPr>
            <a:lstStyle/>
            <a:p>
              <a:r>
                <a:rPr lang="zh-TW" altLang="en-US" sz="2400" b="1" dirty="0">
                  <a:solidFill>
                    <a:schemeClr val="accent3"/>
                  </a:solidFill>
                  <a:latin typeface="Times New Roman" panose="02020603050405020304" pitchFamily="18" charset="0"/>
                  <a:ea typeface="標楷體" panose="03000509000000000000" pitchFamily="65" charset="-120"/>
                </a:rPr>
                <a:t>結語</a:t>
              </a:r>
              <a:endParaRPr lang="zh-CN" altLang="en-US" sz="2400" b="1" dirty="0">
                <a:solidFill>
                  <a:schemeClr val="accent3"/>
                </a:solidFill>
                <a:latin typeface="Times New Roman" panose="02020603050405020304" pitchFamily="18" charset="0"/>
                <a:ea typeface="標楷體" panose="03000509000000000000" pitchFamily="65" charset="-120"/>
              </a:endParaRPr>
            </a:p>
          </p:txBody>
        </p:sp>
        <p:sp>
          <p:nvSpPr>
            <p:cNvPr id="106" name="文本框 56">
              <a:extLst>
                <a:ext uri="{FF2B5EF4-FFF2-40B4-BE49-F238E27FC236}">
                  <a16:creationId xmlns:a16="http://schemas.microsoft.com/office/drawing/2014/main" id="{A6E9F997-B7B3-4746-9B4F-E3584A1ED64B}"/>
                </a:ext>
              </a:extLst>
            </p:cNvPr>
            <p:cNvSpPr txBox="1"/>
            <p:nvPr/>
          </p:nvSpPr>
          <p:spPr>
            <a:xfrm>
              <a:off x="5909882" y="3646268"/>
              <a:ext cx="492444" cy="461665"/>
            </a:xfrm>
            <a:prstGeom prst="rect">
              <a:avLst/>
            </a:prstGeom>
            <a:noFill/>
          </p:spPr>
          <p:txBody>
            <a:bodyPr wrap="none" rtlCol="0">
              <a:spAutoFit/>
              <a:scene3d>
                <a:camera prst="orthographicFront"/>
                <a:lightRig rig="threePt" dir="t"/>
              </a:scene3d>
              <a:sp3d contourW="12700"/>
            </a:bodyPr>
            <a:lstStyle/>
            <a:p>
              <a:pPr algn="ctr"/>
              <a:r>
                <a:rPr lang="en-US" altLang="zh-CN" sz="2400" b="1" i="1" dirty="0">
                  <a:solidFill>
                    <a:schemeClr val="bg1"/>
                  </a:solidFill>
                  <a:latin typeface="Times New Roman" panose="02020603050405020304" pitchFamily="18" charset="0"/>
                  <a:ea typeface="標楷體" panose="03000509000000000000" pitchFamily="65" charset="-120"/>
                </a:rPr>
                <a:t>12</a:t>
              </a:r>
              <a:endParaRPr lang="zh-CN" altLang="en-US" sz="2400" b="1" i="1" dirty="0">
                <a:solidFill>
                  <a:schemeClr val="bg1"/>
                </a:solidFill>
                <a:latin typeface="Times New Roman" panose="02020603050405020304" pitchFamily="18" charset="0"/>
                <a:ea typeface="標楷體" panose="03000509000000000000" pitchFamily="65" charset="-120"/>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6709050" y="5134463"/>
            <a:ext cx="2905153" cy="683264"/>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阿里巴巴普惠体 M" panose="00020600040101010101" pitchFamily="18" charset="-122"/>
                <a:ea typeface="阿里巴巴普惠体 M" panose="00020600040101010101" pitchFamily="18" charset="-122"/>
                <a:cs typeface="+mn-cs"/>
              </a:rPr>
              <a:t>请在此处输入文本内容可根据需要修改文字</a:t>
            </a:r>
          </a:p>
        </p:txBody>
      </p:sp>
      <p:sp>
        <p:nvSpPr>
          <p:cNvPr id="55" name="矩形 54"/>
          <p:cNvSpPr/>
          <p:nvPr/>
        </p:nvSpPr>
        <p:spPr>
          <a:xfrm>
            <a:off x="4578581" y="1814003"/>
            <a:ext cx="2905153" cy="664221"/>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阿里巴巴普惠体 M" panose="00020600040101010101" pitchFamily="18" charset="-122"/>
                <a:ea typeface="阿里巴巴普惠体 M" panose="00020600040101010101" pitchFamily="18" charset="-122"/>
                <a:cs typeface="+mn-cs"/>
              </a:rPr>
              <a:t>请在此处输入文本内容可根据需要修改文字</a:t>
            </a:r>
          </a:p>
        </p:txBody>
      </p:sp>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7965915" cy="923330"/>
            <a:chOff x="-102618" y="10205"/>
            <a:chExt cx="7965915" cy="923330"/>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7763804" cy="923330"/>
              <a:chOff x="99493" y="10205"/>
              <a:chExt cx="7763804" cy="923330"/>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6417141" cy="923330"/>
              </a:xfrm>
              <a:prstGeom prst="rect">
                <a:avLst/>
              </a:prstGeom>
              <a:noFill/>
            </p:spPr>
            <p:txBody>
              <a:bodyPr wrap="none" rtlCol="0">
                <a:spAutoFit/>
                <a:scene3d>
                  <a:camera prst="orthographicFront"/>
                  <a:lightRig rig="threePt" dir="t"/>
                </a:scene3d>
                <a:sp3d contourW="12700"/>
              </a:bodyPr>
              <a:lstStyle/>
              <a:p>
                <a:r>
                  <a:rPr lang="zh-TW" altLang="en-US" sz="5400" b="1" dirty="0">
                    <a:solidFill>
                      <a:schemeClr val="accent3"/>
                    </a:solidFill>
                    <a:latin typeface="Times New Roman" panose="02020603050405020304" pitchFamily="18" charset="0"/>
                    <a:ea typeface="標楷體" panose="03000509000000000000" pitchFamily="65" charset="-120"/>
                  </a:rPr>
                  <a:t>研究方法與進行步驟</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阿里巴巴普惠体 M" panose="00020600040101010101" pitchFamily="18" charset="-122"/>
                  <a:ea typeface="阿里巴巴普惠体 M" panose="00020600040101010101" pitchFamily="18" charset="-122"/>
                  <a:cs typeface="+mn-cs"/>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阿里巴巴普惠体 M" panose="00020600040101010101" pitchFamily="18" charset="-122"/>
                <a:ea typeface="阿里巴巴普惠体 M" panose="00020600040101010101" pitchFamily="18" charset="-122"/>
                <a:cs typeface="+mn-cs"/>
              </a:endParaRPr>
            </a:p>
          </p:txBody>
        </p:sp>
      </p:grpSp>
      <p:sp>
        <p:nvSpPr>
          <p:cNvPr id="37" name="矩形 36">
            <a:extLst>
              <a:ext uri="{FF2B5EF4-FFF2-40B4-BE49-F238E27FC236}">
                <a16:creationId xmlns:a16="http://schemas.microsoft.com/office/drawing/2014/main" id="{AC01B541-DCE4-47CE-996F-E8ADA9802EAF}"/>
              </a:ext>
            </a:extLst>
          </p:cNvPr>
          <p:cNvSpPr/>
          <p:nvPr/>
        </p:nvSpPr>
        <p:spPr>
          <a:xfrm>
            <a:off x="1113762" y="1419539"/>
            <a:ext cx="6264511" cy="59798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nl-NL" altLang="zh-TW" sz="30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Ben Graham's preprocessing method</a:t>
            </a:r>
            <a:endParaRPr kumimoji="0" lang="zh-CN" altLang="en-US" sz="30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endParaRPr>
          </a:p>
        </p:txBody>
      </p:sp>
      <p:sp>
        <p:nvSpPr>
          <p:cNvPr id="17" name="矩形 16">
            <a:extLst>
              <a:ext uri="{FF2B5EF4-FFF2-40B4-BE49-F238E27FC236}">
                <a16:creationId xmlns:a16="http://schemas.microsoft.com/office/drawing/2014/main" id="{FD75AAD1-6A53-4C06-A654-8AF40885FF09}"/>
              </a:ext>
            </a:extLst>
          </p:cNvPr>
          <p:cNvSpPr/>
          <p:nvPr/>
        </p:nvSpPr>
        <p:spPr>
          <a:xfrm>
            <a:off x="1113761" y="2146113"/>
            <a:ext cx="6264511" cy="1169038"/>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透過將原圖與經過高斯模糊的影像做合成，所產生的影像可以有效的解決因為光線條件所導致影像特徵不明顯的問題。</a:t>
            </a:r>
          </a:p>
        </p:txBody>
      </p:sp>
      <p:pic>
        <p:nvPicPr>
          <p:cNvPr id="9" name="圖片 8">
            <a:extLst>
              <a:ext uri="{FF2B5EF4-FFF2-40B4-BE49-F238E27FC236}">
                <a16:creationId xmlns:a16="http://schemas.microsoft.com/office/drawing/2014/main" id="{B87C2904-9C38-419A-9756-F88C8B10A020}"/>
              </a:ext>
            </a:extLst>
          </p:cNvPr>
          <p:cNvPicPr>
            <a:picLocks noChangeAspect="1"/>
          </p:cNvPicPr>
          <p:nvPr/>
        </p:nvPicPr>
        <p:blipFill>
          <a:blip r:embed="rId3"/>
          <a:stretch>
            <a:fillRect/>
          </a:stretch>
        </p:blipFill>
        <p:spPr>
          <a:xfrm>
            <a:off x="8666105" y="1264320"/>
            <a:ext cx="3278321" cy="2494870"/>
          </a:xfrm>
          <a:prstGeom prst="rect">
            <a:avLst/>
          </a:prstGeom>
        </p:spPr>
      </p:pic>
      <p:pic>
        <p:nvPicPr>
          <p:cNvPr id="11" name="圖片 10">
            <a:extLst>
              <a:ext uri="{FF2B5EF4-FFF2-40B4-BE49-F238E27FC236}">
                <a16:creationId xmlns:a16="http://schemas.microsoft.com/office/drawing/2014/main" id="{64EC217B-3634-420C-95C3-9B68F5FE662A}"/>
              </a:ext>
            </a:extLst>
          </p:cNvPr>
          <p:cNvPicPr>
            <a:picLocks noChangeAspect="1"/>
          </p:cNvPicPr>
          <p:nvPr/>
        </p:nvPicPr>
        <p:blipFill>
          <a:blip r:embed="rId4"/>
          <a:stretch>
            <a:fillRect/>
          </a:stretch>
        </p:blipFill>
        <p:spPr>
          <a:xfrm>
            <a:off x="8765437" y="4275613"/>
            <a:ext cx="3079656" cy="2400964"/>
          </a:xfrm>
          <a:prstGeom prst="rect">
            <a:avLst/>
          </a:prstGeom>
        </p:spPr>
      </p:pic>
      <p:pic>
        <p:nvPicPr>
          <p:cNvPr id="4" name="圖片 3">
            <a:extLst>
              <a:ext uri="{FF2B5EF4-FFF2-40B4-BE49-F238E27FC236}">
                <a16:creationId xmlns:a16="http://schemas.microsoft.com/office/drawing/2014/main" id="{3B7AC94C-C53E-4651-AB63-0EC6BF642EA0}"/>
              </a:ext>
            </a:extLst>
          </p:cNvPr>
          <p:cNvPicPr>
            <a:picLocks noChangeAspect="1"/>
          </p:cNvPicPr>
          <p:nvPr/>
        </p:nvPicPr>
        <p:blipFill>
          <a:blip r:embed="rId5"/>
          <a:stretch>
            <a:fillRect/>
          </a:stretch>
        </p:blipFill>
        <p:spPr>
          <a:xfrm>
            <a:off x="1113761" y="3956357"/>
            <a:ext cx="6417142" cy="1954115"/>
          </a:xfrm>
          <a:prstGeom prst="rect">
            <a:avLst/>
          </a:prstGeom>
        </p:spPr>
      </p:pic>
    </p:spTree>
    <p:extLst>
      <p:ext uri="{BB962C8B-B14F-4D97-AF65-F5344CB8AC3E}">
        <p14:creationId xmlns:p14="http://schemas.microsoft.com/office/powerpoint/2010/main" val="3157177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8973585" y="4517379"/>
            <a:ext cx="2905153" cy="664221"/>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阿里巴巴普惠体 M" panose="00020600040101010101" pitchFamily="18" charset="-122"/>
                <a:ea typeface="阿里巴巴普惠体 M" panose="00020600040101010101" pitchFamily="18" charset="-122"/>
                <a:cs typeface="+mn-cs"/>
              </a:rPr>
              <a:t>请在此处输入文本内容可根据需要修改文字</a:t>
            </a:r>
          </a:p>
        </p:txBody>
      </p:sp>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7965915" cy="923330"/>
            <a:chOff x="-102618" y="10205"/>
            <a:chExt cx="7965915" cy="923330"/>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7763804" cy="923330"/>
              <a:chOff x="99493" y="10205"/>
              <a:chExt cx="7763804" cy="923330"/>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6417141" cy="923330"/>
              </a:xfrm>
              <a:prstGeom prst="rect">
                <a:avLst/>
              </a:prstGeom>
              <a:noFill/>
            </p:spPr>
            <p:txBody>
              <a:bodyPr wrap="none" rtlCol="0">
                <a:spAutoFit/>
                <a:scene3d>
                  <a:camera prst="orthographicFront"/>
                  <a:lightRig rig="threePt" dir="t"/>
                </a:scene3d>
                <a:sp3d contourW="12700"/>
              </a:bodyPr>
              <a:lstStyle/>
              <a:p>
                <a:r>
                  <a:rPr lang="zh-TW" altLang="en-US" sz="5400" b="1" dirty="0">
                    <a:solidFill>
                      <a:schemeClr val="accent3"/>
                    </a:solidFill>
                    <a:latin typeface="Times New Roman" panose="02020603050405020304" pitchFamily="18" charset="0"/>
                    <a:ea typeface="標楷體" panose="03000509000000000000" pitchFamily="65" charset="-120"/>
                  </a:rPr>
                  <a:t>研究方法與進行步驟</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阿里巴巴普惠体 M" panose="00020600040101010101" pitchFamily="18" charset="-122"/>
                  <a:ea typeface="阿里巴巴普惠体 M" panose="00020600040101010101" pitchFamily="18" charset="-122"/>
                  <a:cs typeface="+mn-cs"/>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阿里巴巴普惠体 M" panose="00020600040101010101" pitchFamily="18" charset="-122"/>
                <a:ea typeface="阿里巴巴普惠体 M" panose="00020600040101010101" pitchFamily="18" charset="-122"/>
                <a:cs typeface="+mn-cs"/>
              </a:endParaRPr>
            </a:p>
          </p:txBody>
        </p:sp>
      </p:grpSp>
      <p:sp>
        <p:nvSpPr>
          <p:cNvPr id="37" name="矩形 36">
            <a:extLst>
              <a:ext uri="{FF2B5EF4-FFF2-40B4-BE49-F238E27FC236}">
                <a16:creationId xmlns:a16="http://schemas.microsoft.com/office/drawing/2014/main" id="{AC01B541-DCE4-47CE-996F-E8ADA9802EAF}"/>
              </a:ext>
            </a:extLst>
          </p:cNvPr>
          <p:cNvSpPr/>
          <p:nvPr/>
        </p:nvSpPr>
        <p:spPr>
          <a:xfrm>
            <a:off x="728489" y="1309044"/>
            <a:ext cx="3724602" cy="59939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TW" altLang="en-US" sz="30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直方圖均衡化：</a:t>
            </a:r>
            <a:endParaRPr kumimoji="0" lang="zh-CN" altLang="en-US" sz="30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endParaRPr>
          </a:p>
        </p:txBody>
      </p:sp>
      <p:sp>
        <p:nvSpPr>
          <p:cNvPr id="17" name="矩形 16">
            <a:extLst>
              <a:ext uri="{FF2B5EF4-FFF2-40B4-BE49-F238E27FC236}">
                <a16:creationId xmlns:a16="http://schemas.microsoft.com/office/drawing/2014/main" id="{FD75AAD1-6A53-4C06-A654-8AF40885FF09}"/>
              </a:ext>
            </a:extLst>
          </p:cNvPr>
          <p:cNvSpPr/>
          <p:nvPr/>
        </p:nvSpPr>
        <p:spPr>
          <a:xfrm>
            <a:off x="728488" y="2005481"/>
            <a:ext cx="5291311" cy="1169038"/>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TW" altLang="en-US" sz="2000" b="1" dirty="0">
                <a:solidFill>
                  <a:srgbClr val="000000">
                    <a:lumMod val="65000"/>
                    <a:lumOff val="35000"/>
                  </a:srgbClr>
                </a:solidFill>
                <a:latin typeface="Times New Roman" panose="02020603050405020304" pitchFamily="18" charset="0"/>
                <a:ea typeface="標楷體" panose="03000509000000000000" pitchFamily="65" charset="-120"/>
              </a:rPr>
              <a:t>直方圖均衡化能用來增加圖像的對比度，使得亮度能更好地呈現。此種方法尤其在ｘ光影像中，用來解決過度曝光或曝光不足地情況。</a:t>
            </a:r>
            <a:endParaRPr kumimoji="0" lang="zh-TW" altLang="en-US" sz="20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endParaRPr>
          </a:p>
        </p:txBody>
      </p:sp>
      <p:pic>
        <p:nvPicPr>
          <p:cNvPr id="5" name="圖片 4">
            <a:extLst>
              <a:ext uri="{FF2B5EF4-FFF2-40B4-BE49-F238E27FC236}">
                <a16:creationId xmlns:a16="http://schemas.microsoft.com/office/drawing/2014/main" id="{9D5E6038-EAA2-4F05-9EF3-B2E1AB659BA2}"/>
              </a:ext>
            </a:extLst>
          </p:cNvPr>
          <p:cNvPicPr>
            <a:picLocks noChangeAspect="1"/>
          </p:cNvPicPr>
          <p:nvPr/>
        </p:nvPicPr>
        <p:blipFill>
          <a:blip r:embed="rId3"/>
          <a:stretch>
            <a:fillRect/>
          </a:stretch>
        </p:blipFill>
        <p:spPr>
          <a:xfrm>
            <a:off x="8153731" y="604112"/>
            <a:ext cx="3647743" cy="2802738"/>
          </a:xfrm>
          <a:prstGeom prst="rect">
            <a:avLst/>
          </a:prstGeom>
        </p:spPr>
      </p:pic>
      <p:pic>
        <p:nvPicPr>
          <p:cNvPr id="7" name="圖片 6">
            <a:extLst>
              <a:ext uri="{FF2B5EF4-FFF2-40B4-BE49-F238E27FC236}">
                <a16:creationId xmlns:a16="http://schemas.microsoft.com/office/drawing/2014/main" id="{D0680908-B46F-4688-A836-65B5254B7868}"/>
              </a:ext>
            </a:extLst>
          </p:cNvPr>
          <p:cNvPicPr>
            <a:picLocks noChangeAspect="1"/>
          </p:cNvPicPr>
          <p:nvPr/>
        </p:nvPicPr>
        <p:blipFill>
          <a:blip r:embed="rId4"/>
          <a:stretch>
            <a:fillRect/>
          </a:stretch>
        </p:blipFill>
        <p:spPr>
          <a:xfrm>
            <a:off x="8153731" y="3668717"/>
            <a:ext cx="3647744" cy="2729547"/>
          </a:xfrm>
          <a:prstGeom prst="rect">
            <a:avLst/>
          </a:prstGeom>
        </p:spPr>
      </p:pic>
      <p:pic>
        <p:nvPicPr>
          <p:cNvPr id="3" name="圖片 2">
            <a:extLst>
              <a:ext uri="{FF2B5EF4-FFF2-40B4-BE49-F238E27FC236}">
                <a16:creationId xmlns:a16="http://schemas.microsoft.com/office/drawing/2014/main" id="{F3600D8E-12D2-46FB-942A-AD3736984948}"/>
              </a:ext>
            </a:extLst>
          </p:cNvPr>
          <p:cNvPicPr>
            <a:picLocks noChangeAspect="1"/>
          </p:cNvPicPr>
          <p:nvPr/>
        </p:nvPicPr>
        <p:blipFill>
          <a:blip r:embed="rId5"/>
          <a:stretch>
            <a:fillRect/>
          </a:stretch>
        </p:blipFill>
        <p:spPr>
          <a:xfrm>
            <a:off x="914807" y="3429000"/>
            <a:ext cx="6021089" cy="2455409"/>
          </a:xfrm>
          <a:prstGeom prst="rect">
            <a:avLst/>
          </a:prstGeom>
        </p:spPr>
      </p:pic>
    </p:spTree>
    <p:extLst>
      <p:ext uri="{BB962C8B-B14F-4D97-AF65-F5344CB8AC3E}">
        <p14:creationId xmlns:p14="http://schemas.microsoft.com/office/powerpoint/2010/main" val="34275971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6709050" y="5134463"/>
            <a:ext cx="2905153" cy="683264"/>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阿里巴巴普惠体 M" panose="00020600040101010101" pitchFamily="18" charset="-122"/>
                <a:ea typeface="阿里巴巴普惠体 M" panose="00020600040101010101" pitchFamily="18" charset="-122"/>
                <a:cs typeface="+mn-cs"/>
              </a:rPr>
              <a:t>请在此处输入文本内容可根据需要修改文字</a:t>
            </a:r>
          </a:p>
        </p:txBody>
      </p:sp>
      <p:sp>
        <p:nvSpPr>
          <p:cNvPr id="55" name="矩形 54"/>
          <p:cNvSpPr/>
          <p:nvPr/>
        </p:nvSpPr>
        <p:spPr>
          <a:xfrm>
            <a:off x="4910975" y="1744288"/>
            <a:ext cx="2905153" cy="664221"/>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阿里巴巴普惠体 M" panose="00020600040101010101" pitchFamily="18" charset="-122"/>
                <a:ea typeface="阿里巴巴普惠体 M" panose="00020600040101010101" pitchFamily="18" charset="-122"/>
                <a:cs typeface="+mn-cs"/>
              </a:rPr>
              <a:t>请在此处输入文本内容可根据需要修改文字</a:t>
            </a:r>
          </a:p>
        </p:txBody>
      </p:sp>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7965915" cy="923330"/>
            <a:chOff x="-102618" y="10205"/>
            <a:chExt cx="7965915" cy="923330"/>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7763804" cy="923330"/>
              <a:chOff x="99493" y="10205"/>
              <a:chExt cx="7763804" cy="923330"/>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6417141" cy="923330"/>
              </a:xfrm>
              <a:prstGeom prst="rect">
                <a:avLst/>
              </a:prstGeom>
              <a:noFill/>
            </p:spPr>
            <p:txBody>
              <a:bodyPr wrap="none" rtlCol="0">
                <a:spAutoFit/>
                <a:scene3d>
                  <a:camera prst="orthographicFront"/>
                  <a:lightRig rig="threePt" dir="t"/>
                </a:scene3d>
                <a:sp3d contourW="12700"/>
              </a:bodyPr>
              <a:lstStyle/>
              <a:p>
                <a:r>
                  <a:rPr lang="zh-TW" altLang="en-US" sz="5400" b="1" dirty="0">
                    <a:solidFill>
                      <a:schemeClr val="accent3"/>
                    </a:solidFill>
                    <a:latin typeface="Times New Roman" panose="02020603050405020304" pitchFamily="18" charset="0"/>
                    <a:ea typeface="標楷體" panose="03000509000000000000" pitchFamily="65" charset="-120"/>
                  </a:rPr>
                  <a:t>研究方法與進行步驟</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阿里巴巴普惠体 M" panose="00020600040101010101" pitchFamily="18" charset="-122"/>
                  <a:ea typeface="阿里巴巴普惠体 M" panose="00020600040101010101" pitchFamily="18" charset="-122"/>
                  <a:cs typeface="+mn-cs"/>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阿里巴巴普惠体 M" panose="00020600040101010101" pitchFamily="18" charset="-122"/>
                <a:ea typeface="阿里巴巴普惠体 M" panose="00020600040101010101" pitchFamily="18" charset="-122"/>
                <a:cs typeface="+mn-cs"/>
              </a:endParaRPr>
            </a:p>
          </p:txBody>
        </p:sp>
      </p:grpSp>
      <p:sp>
        <p:nvSpPr>
          <p:cNvPr id="37" name="矩形 36">
            <a:extLst>
              <a:ext uri="{FF2B5EF4-FFF2-40B4-BE49-F238E27FC236}">
                <a16:creationId xmlns:a16="http://schemas.microsoft.com/office/drawing/2014/main" id="{AC01B541-DCE4-47CE-996F-E8ADA9802EAF}"/>
              </a:ext>
            </a:extLst>
          </p:cNvPr>
          <p:cNvSpPr/>
          <p:nvPr/>
        </p:nvSpPr>
        <p:spPr>
          <a:xfrm>
            <a:off x="1268354" y="1099988"/>
            <a:ext cx="9922885" cy="514885"/>
          </a:xfrm>
          <a:prstGeom prst="rect">
            <a:avLst/>
          </a:prstGeom>
        </p:spPr>
        <p:txBody>
          <a:bodyPr wrap="square">
            <a:spAutoFit/>
            <a:scene3d>
              <a:camera prst="orthographicFront"/>
              <a:lightRig rig="threePt" dir="t"/>
            </a:scene3d>
            <a:sp3d contourW="12700"/>
          </a:bodyPr>
          <a:lstStyle/>
          <a:p>
            <a:pPr>
              <a:lnSpc>
                <a:spcPct val="120000"/>
              </a:lnSpc>
              <a:defRPr/>
            </a:pPr>
            <a:r>
              <a:rPr lang="en-US" altLang="zh-CN" sz="2500" b="1" dirty="0">
                <a:solidFill>
                  <a:srgbClr val="000000">
                    <a:lumMod val="65000"/>
                    <a:lumOff val="35000"/>
                  </a:srgbClr>
                </a:solidFill>
                <a:latin typeface="Times New Roman" panose="02020603050405020304" pitchFamily="18" charset="0"/>
                <a:ea typeface="標楷體" panose="03000509000000000000" pitchFamily="65" charset="-120"/>
              </a:rPr>
              <a:t>EfficientNet-B0~B7</a:t>
            </a:r>
            <a:r>
              <a:rPr lang="zh-TW" altLang="en-US" sz="2500" b="1" dirty="0">
                <a:solidFill>
                  <a:srgbClr val="000000">
                    <a:lumMod val="65000"/>
                    <a:lumOff val="35000"/>
                  </a:srgbClr>
                </a:solidFill>
                <a:latin typeface="Times New Roman" panose="02020603050405020304" pitchFamily="18" charset="0"/>
                <a:ea typeface="標楷體" panose="03000509000000000000" pitchFamily="65" charset="-120"/>
              </a:rPr>
              <a:t>：是</a:t>
            </a:r>
            <a:r>
              <a:rPr lang="en-US" altLang="zh-TW" sz="2500" b="1" dirty="0">
                <a:solidFill>
                  <a:srgbClr val="000000">
                    <a:lumMod val="65000"/>
                    <a:lumOff val="35000"/>
                  </a:srgbClr>
                </a:solidFill>
                <a:latin typeface="Times New Roman" panose="02020603050405020304" pitchFamily="18" charset="0"/>
                <a:ea typeface="標楷體" panose="03000509000000000000" pitchFamily="65" charset="-120"/>
              </a:rPr>
              <a:t>Google</a:t>
            </a:r>
            <a:r>
              <a:rPr lang="zh-TW" altLang="en-US" sz="2500" b="1" dirty="0">
                <a:solidFill>
                  <a:srgbClr val="000000">
                    <a:lumMod val="65000"/>
                    <a:lumOff val="35000"/>
                  </a:srgbClr>
                </a:solidFill>
                <a:latin typeface="Times New Roman" panose="02020603050405020304" pitchFamily="18" charset="0"/>
                <a:ea typeface="標楷體" panose="03000509000000000000" pitchFamily="65" charset="-120"/>
              </a:rPr>
              <a:t>所開發的卷積神經網路模型，架構如下</a:t>
            </a:r>
          </a:p>
        </p:txBody>
      </p:sp>
      <p:pic>
        <p:nvPicPr>
          <p:cNvPr id="2" name="圖片 1"/>
          <p:cNvPicPr>
            <a:picLocks noChangeAspect="1"/>
          </p:cNvPicPr>
          <p:nvPr/>
        </p:nvPicPr>
        <p:blipFill>
          <a:blip r:embed="rId3"/>
          <a:stretch>
            <a:fillRect/>
          </a:stretch>
        </p:blipFill>
        <p:spPr>
          <a:xfrm>
            <a:off x="3071635" y="4139949"/>
            <a:ext cx="6316324" cy="2672291"/>
          </a:xfrm>
          <a:prstGeom prst="rect">
            <a:avLst/>
          </a:prstGeom>
        </p:spPr>
      </p:pic>
      <p:pic>
        <p:nvPicPr>
          <p:cNvPr id="3" name="圖片 2"/>
          <p:cNvPicPr>
            <a:picLocks noChangeAspect="1"/>
          </p:cNvPicPr>
          <p:nvPr/>
        </p:nvPicPr>
        <p:blipFill>
          <a:blip r:embed="rId4"/>
          <a:stretch>
            <a:fillRect/>
          </a:stretch>
        </p:blipFill>
        <p:spPr>
          <a:xfrm>
            <a:off x="3037662" y="2055247"/>
            <a:ext cx="6116676" cy="1825873"/>
          </a:xfrm>
          <a:prstGeom prst="rect">
            <a:avLst/>
          </a:prstGeom>
        </p:spPr>
      </p:pic>
    </p:spTree>
    <p:extLst>
      <p:ext uri="{BB962C8B-B14F-4D97-AF65-F5344CB8AC3E}">
        <p14:creationId xmlns:p14="http://schemas.microsoft.com/office/powerpoint/2010/main" val="2815651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6709050" y="5134463"/>
            <a:ext cx="2905153" cy="683264"/>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阿里巴巴普惠体 M" panose="00020600040101010101" pitchFamily="18" charset="-122"/>
                <a:ea typeface="阿里巴巴普惠体 M" panose="00020600040101010101" pitchFamily="18" charset="-122"/>
                <a:cs typeface="+mn-cs"/>
              </a:rPr>
              <a:t>请在此处输入文本内容可根据需要修改文字</a:t>
            </a:r>
          </a:p>
        </p:txBody>
      </p:sp>
      <p:sp>
        <p:nvSpPr>
          <p:cNvPr id="55" name="矩形 54"/>
          <p:cNvSpPr/>
          <p:nvPr/>
        </p:nvSpPr>
        <p:spPr>
          <a:xfrm>
            <a:off x="4910975" y="1744288"/>
            <a:ext cx="2905153" cy="664221"/>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阿里巴巴普惠体 M" panose="00020600040101010101" pitchFamily="18" charset="-122"/>
                <a:ea typeface="阿里巴巴普惠体 M" panose="00020600040101010101" pitchFamily="18" charset="-122"/>
                <a:cs typeface="+mn-cs"/>
              </a:rPr>
              <a:t>请在此处输入文本内容可根据需要修改文字</a:t>
            </a:r>
          </a:p>
        </p:txBody>
      </p:sp>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7965915" cy="923330"/>
            <a:chOff x="-102618" y="10205"/>
            <a:chExt cx="7965915" cy="923330"/>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7763804" cy="923330"/>
              <a:chOff x="99493" y="10205"/>
              <a:chExt cx="7763804" cy="923330"/>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6417141" cy="923330"/>
              </a:xfrm>
              <a:prstGeom prst="rect">
                <a:avLst/>
              </a:prstGeom>
              <a:noFill/>
            </p:spPr>
            <p:txBody>
              <a:bodyPr wrap="none" rtlCol="0">
                <a:spAutoFit/>
                <a:scene3d>
                  <a:camera prst="orthographicFront"/>
                  <a:lightRig rig="threePt" dir="t"/>
                </a:scene3d>
                <a:sp3d contourW="12700"/>
              </a:bodyPr>
              <a:lstStyle/>
              <a:p>
                <a:r>
                  <a:rPr lang="zh-TW" altLang="en-US" sz="5400" b="1" dirty="0">
                    <a:solidFill>
                      <a:schemeClr val="accent3"/>
                    </a:solidFill>
                    <a:latin typeface="Times New Roman" panose="02020603050405020304" pitchFamily="18" charset="0"/>
                    <a:ea typeface="標楷體" panose="03000509000000000000" pitchFamily="65" charset="-120"/>
                  </a:rPr>
                  <a:t>研究方法與進行步驟</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阿里巴巴普惠体 M" panose="00020600040101010101" pitchFamily="18" charset="-122"/>
                  <a:ea typeface="阿里巴巴普惠体 M" panose="00020600040101010101" pitchFamily="18" charset="-122"/>
                  <a:cs typeface="+mn-cs"/>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阿里巴巴普惠体 M" panose="00020600040101010101" pitchFamily="18" charset="-122"/>
                <a:ea typeface="阿里巴巴普惠体 M" panose="00020600040101010101" pitchFamily="18" charset="-122"/>
                <a:cs typeface="+mn-cs"/>
              </a:endParaRPr>
            </a:p>
          </p:txBody>
        </p:sp>
      </p:grpSp>
      <p:sp>
        <p:nvSpPr>
          <p:cNvPr id="37" name="矩形 36">
            <a:extLst>
              <a:ext uri="{FF2B5EF4-FFF2-40B4-BE49-F238E27FC236}">
                <a16:creationId xmlns:a16="http://schemas.microsoft.com/office/drawing/2014/main" id="{AC01B541-DCE4-47CE-996F-E8ADA9802EAF}"/>
              </a:ext>
            </a:extLst>
          </p:cNvPr>
          <p:cNvSpPr/>
          <p:nvPr/>
        </p:nvSpPr>
        <p:spPr>
          <a:xfrm>
            <a:off x="1446155" y="1093865"/>
            <a:ext cx="8315065" cy="513730"/>
          </a:xfrm>
          <a:prstGeom prst="rect">
            <a:avLst/>
          </a:prstGeom>
        </p:spPr>
        <p:txBody>
          <a:bodyPr wrap="square">
            <a:spAutoFit/>
            <a:scene3d>
              <a:camera prst="orthographicFront"/>
              <a:lightRig rig="threePt" dir="t"/>
            </a:scene3d>
            <a:sp3d contourW="12700"/>
          </a:bodyPr>
          <a:lstStyle/>
          <a:p>
            <a:pPr>
              <a:lnSpc>
                <a:spcPct val="120000"/>
              </a:lnSpc>
              <a:defRPr/>
            </a:pPr>
            <a:r>
              <a:rPr lang="en-US" altLang="zh-CN" sz="2500" b="1" dirty="0">
                <a:solidFill>
                  <a:srgbClr val="000000">
                    <a:lumMod val="65000"/>
                    <a:lumOff val="35000"/>
                  </a:srgbClr>
                </a:solidFill>
                <a:latin typeface="Times New Roman" panose="02020603050405020304" pitchFamily="18" charset="0"/>
                <a:ea typeface="標楷體" panose="03000509000000000000" pitchFamily="65" charset="-120"/>
              </a:rPr>
              <a:t>EfficientNet-B0</a:t>
            </a:r>
            <a:endParaRPr lang="zh-TW" altLang="en-US" sz="2500" b="1" dirty="0">
              <a:solidFill>
                <a:srgbClr val="000000">
                  <a:lumMod val="65000"/>
                  <a:lumOff val="35000"/>
                </a:srgbClr>
              </a:solidFill>
              <a:latin typeface="Times New Roman" panose="02020603050405020304" pitchFamily="18" charset="0"/>
              <a:ea typeface="標楷體" panose="03000509000000000000" pitchFamily="65" charset="-120"/>
            </a:endParaRPr>
          </a:p>
        </p:txBody>
      </p:sp>
      <p:sp>
        <p:nvSpPr>
          <p:cNvPr id="12" name="矩形 11">
            <a:extLst>
              <a:ext uri="{FF2B5EF4-FFF2-40B4-BE49-F238E27FC236}">
                <a16:creationId xmlns:a16="http://schemas.microsoft.com/office/drawing/2014/main" id="{FD75AAD1-6A53-4C06-A654-8AF40885FF09}"/>
              </a:ext>
            </a:extLst>
          </p:cNvPr>
          <p:cNvSpPr/>
          <p:nvPr/>
        </p:nvSpPr>
        <p:spPr>
          <a:xfrm>
            <a:off x="8375267" y="1880535"/>
            <a:ext cx="3359534" cy="2276072"/>
          </a:xfrm>
          <a:prstGeom prst="rect">
            <a:avLst/>
          </a:prstGeom>
        </p:spPr>
        <p:txBody>
          <a:bodyPr wrap="square">
            <a:spAutoFit/>
            <a:scene3d>
              <a:camera prst="orthographicFront"/>
              <a:lightRig rig="threePt" dir="t"/>
            </a:scene3d>
            <a:sp3d contourW="12700"/>
          </a:bodyPr>
          <a:lstStyle/>
          <a:p>
            <a:pPr>
              <a:lnSpc>
                <a:spcPct val="120000"/>
              </a:lnSpc>
              <a:defRPr/>
            </a:pPr>
            <a:r>
              <a:rPr lang="en-US" altLang="zh-CN" sz="2000" b="1" dirty="0">
                <a:solidFill>
                  <a:srgbClr val="000000">
                    <a:lumMod val="65000"/>
                    <a:lumOff val="35000"/>
                  </a:srgbClr>
                </a:solidFill>
                <a:latin typeface="Times New Roman" panose="02020603050405020304" pitchFamily="18" charset="0"/>
                <a:ea typeface="標楷體" panose="03000509000000000000" pitchFamily="65" charset="-120"/>
              </a:rPr>
              <a:t>EfficientNet-B0</a:t>
            </a:r>
            <a:r>
              <a:rPr lang="zh-TW" altLang="en-US" sz="2000" b="1" dirty="0">
                <a:solidFill>
                  <a:srgbClr val="000000">
                    <a:lumMod val="65000"/>
                    <a:lumOff val="35000"/>
                  </a:srgbClr>
                </a:solidFill>
                <a:latin typeface="Times New Roman" panose="02020603050405020304" pitchFamily="18" charset="0"/>
                <a:ea typeface="標楷體" panose="03000509000000000000" pitchFamily="65" charset="-120"/>
              </a:rPr>
              <a:t>的組成架構如上所示，主要以</a:t>
            </a:r>
            <a:r>
              <a:rPr lang="en-US" altLang="zh-TW" sz="2000" b="1" dirty="0">
                <a:solidFill>
                  <a:srgbClr val="000000">
                    <a:lumMod val="65000"/>
                    <a:lumOff val="35000"/>
                  </a:srgbClr>
                </a:solidFill>
                <a:latin typeface="Times New Roman" panose="02020603050405020304" pitchFamily="18" charset="0"/>
                <a:ea typeface="標楷體" panose="03000509000000000000" pitchFamily="65" charset="-120"/>
              </a:rPr>
              <a:t>7</a:t>
            </a:r>
            <a:r>
              <a:rPr lang="zh-TW" altLang="en-US" sz="2000" b="1" dirty="0">
                <a:solidFill>
                  <a:srgbClr val="000000">
                    <a:lumMod val="65000"/>
                    <a:lumOff val="35000"/>
                  </a:srgbClr>
                </a:solidFill>
                <a:latin typeface="Times New Roman" panose="02020603050405020304" pitchFamily="18" charset="0"/>
                <a:ea typeface="標楷體" panose="03000509000000000000" pitchFamily="65" charset="-120"/>
              </a:rPr>
              <a:t>個</a:t>
            </a:r>
            <a:r>
              <a:rPr lang="en-US" altLang="zh-TW" sz="2000" b="1" dirty="0">
                <a:solidFill>
                  <a:srgbClr val="000000">
                    <a:lumMod val="65000"/>
                    <a:lumOff val="35000"/>
                  </a:srgbClr>
                </a:solidFill>
                <a:latin typeface="Times New Roman" panose="02020603050405020304" pitchFamily="18" charset="0"/>
                <a:ea typeface="標楷體" panose="03000509000000000000" pitchFamily="65" charset="-120"/>
              </a:rPr>
              <a:t>Block</a:t>
            </a:r>
            <a:r>
              <a:rPr lang="zh-TW" altLang="en-US" sz="2000" b="1" dirty="0">
                <a:solidFill>
                  <a:srgbClr val="000000">
                    <a:lumMod val="65000"/>
                    <a:lumOff val="35000"/>
                  </a:srgbClr>
                </a:solidFill>
                <a:latin typeface="Times New Roman" panose="02020603050405020304" pitchFamily="18" charset="0"/>
                <a:ea typeface="標楷體" panose="03000509000000000000" pitchFamily="65" charset="-120"/>
              </a:rPr>
              <a:t>和</a:t>
            </a:r>
            <a:r>
              <a:rPr lang="en-US" altLang="zh-TW" sz="2000" b="1" dirty="0">
                <a:solidFill>
                  <a:srgbClr val="000000">
                    <a:lumMod val="65000"/>
                    <a:lumOff val="35000"/>
                  </a:srgbClr>
                </a:solidFill>
                <a:latin typeface="Times New Roman" panose="02020603050405020304" pitchFamily="18" charset="0"/>
                <a:ea typeface="標楷體" panose="03000509000000000000" pitchFamily="65" charset="-120"/>
              </a:rPr>
              <a:t>Stem</a:t>
            </a:r>
            <a:r>
              <a:rPr lang="zh-TW" altLang="en-US" sz="2000" b="1" dirty="0">
                <a:solidFill>
                  <a:srgbClr val="000000">
                    <a:lumMod val="65000"/>
                    <a:lumOff val="35000"/>
                  </a:srgbClr>
                </a:solidFill>
                <a:latin typeface="Times New Roman" panose="02020603050405020304" pitchFamily="18" charset="0"/>
                <a:ea typeface="標楷體" panose="03000509000000000000" pitchFamily="65" charset="-120"/>
              </a:rPr>
              <a:t>還有</a:t>
            </a:r>
            <a:r>
              <a:rPr lang="en-US" altLang="zh-TW" sz="2000" b="1" dirty="0">
                <a:solidFill>
                  <a:srgbClr val="000000">
                    <a:lumMod val="65000"/>
                    <a:lumOff val="35000"/>
                  </a:srgbClr>
                </a:solidFill>
                <a:latin typeface="Times New Roman" panose="02020603050405020304" pitchFamily="18" charset="0"/>
                <a:ea typeface="標楷體" panose="03000509000000000000" pitchFamily="65" charset="-120"/>
              </a:rPr>
              <a:t>Final layers</a:t>
            </a:r>
            <a:r>
              <a:rPr lang="zh-TW" altLang="en-US" sz="2000" b="1" dirty="0">
                <a:solidFill>
                  <a:srgbClr val="000000">
                    <a:lumMod val="65000"/>
                    <a:lumOff val="35000"/>
                  </a:srgbClr>
                </a:solidFill>
                <a:latin typeface="Times New Roman" panose="02020603050405020304" pitchFamily="18" charset="0"/>
                <a:ea typeface="標楷體" panose="03000509000000000000" pitchFamily="65" charset="-120"/>
              </a:rPr>
              <a:t>所組成，而</a:t>
            </a:r>
            <a:r>
              <a:rPr lang="en-US" altLang="zh-TW" sz="2000" b="1" dirty="0">
                <a:solidFill>
                  <a:srgbClr val="000000">
                    <a:lumMod val="65000"/>
                    <a:lumOff val="35000"/>
                  </a:srgbClr>
                </a:solidFill>
                <a:latin typeface="Times New Roman" panose="02020603050405020304" pitchFamily="18" charset="0"/>
                <a:ea typeface="標楷體" panose="03000509000000000000" pitchFamily="65" charset="-120"/>
              </a:rPr>
              <a:t>B1~B7</a:t>
            </a:r>
            <a:r>
              <a:rPr lang="zh-TW" altLang="en-US" sz="2000" b="1" dirty="0">
                <a:solidFill>
                  <a:srgbClr val="000000">
                    <a:lumMod val="65000"/>
                    <a:lumOff val="35000"/>
                  </a:srgbClr>
                </a:solidFill>
                <a:latin typeface="Times New Roman" panose="02020603050405020304" pitchFamily="18" charset="0"/>
                <a:ea typeface="標楷體" panose="03000509000000000000" pitchFamily="65" charset="-120"/>
              </a:rPr>
              <a:t>則是以</a:t>
            </a:r>
            <a:r>
              <a:rPr lang="en-US" altLang="zh-TW" sz="2000" b="1" dirty="0">
                <a:solidFill>
                  <a:srgbClr val="000000">
                    <a:lumMod val="65000"/>
                    <a:lumOff val="35000"/>
                  </a:srgbClr>
                </a:solidFill>
                <a:latin typeface="Times New Roman" panose="02020603050405020304" pitchFamily="18" charset="0"/>
                <a:ea typeface="標楷體" panose="03000509000000000000" pitchFamily="65" charset="-120"/>
              </a:rPr>
              <a:t>B0</a:t>
            </a:r>
            <a:r>
              <a:rPr lang="zh-TW" altLang="en-US" sz="2000" b="1" dirty="0">
                <a:solidFill>
                  <a:srgbClr val="000000">
                    <a:lumMod val="65000"/>
                    <a:lumOff val="35000"/>
                  </a:srgbClr>
                </a:solidFill>
                <a:latin typeface="Times New Roman" panose="02020603050405020304" pitchFamily="18" charset="0"/>
                <a:ea typeface="標楷體" panose="03000509000000000000" pitchFamily="65" charset="-120"/>
              </a:rPr>
              <a:t>為基礎下去擴增</a:t>
            </a:r>
            <a:r>
              <a:rPr lang="en-US" altLang="zh-TW" sz="2000" b="1" dirty="0">
                <a:solidFill>
                  <a:srgbClr val="000000">
                    <a:lumMod val="65000"/>
                    <a:lumOff val="35000"/>
                  </a:srgbClr>
                </a:solidFill>
                <a:latin typeface="Times New Roman" panose="02020603050405020304" pitchFamily="18" charset="0"/>
                <a:ea typeface="標楷體" panose="03000509000000000000" pitchFamily="65" charset="-120"/>
              </a:rPr>
              <a:t>Block1~7</a:t>
            </a:r>
            <a:r>
              <a:rPr lang="zh-TW" altLang="en-US" sz="2000" b="1" dirty="0">
                <a:solidFill>
                  <a:srgbClr val="000000">
                    <a:lumMod val="65000"/>
                    <a:lumOff val="35000"/>
                  </a:srgbClr>
                </a:solidFill>
                <a:latin typeface="Times New Roman" panose="02020603050405020304" pitchFamily="18" charset="0"/>
                <a:ea typeface="標楷體" panose="03000509000000000000" pitchFamily="65" charset="-120"/>
              </a:rPr>
              <a:t>中的</a:t>
            </a:r>
            <a:r>
              <a:rPr lang="en-US" altLang="zh-TW" sz="2000" b="1" dirty="0">
                <a:solidFill>
                  <a:srgbClr val="000000">
                    <a:lumMod val="65000"/>
                    <a:lumOff val="35000"/>
                  </a:srgbClr>
                </a:solidFill>
                <a:latin typeface="Times New Roman" panose="02020603050405020304" pitchFamily="18" charset="0"/>
                <a:ea typeface="標楷體" panose="03000509000000000000" pitchFamily="65" charset="-120"/>
              </a:rPr>
              <a:t>Module</a:t>
            </a:r>
            <a:endParaRPr lang="zh-TW" altLang="en-US" sz="2000" b="1" dirty="0">
              <a:solidFill>
                <a:srgbClr val="000000">
                  <a:lumMod val="65000"/>
                  <a:lumOff val="35000"/>
                </a:srgbClr>
              </a:solidFill>
              <a:latin typeface="Times New Roman" panose="02020603050405020304" pitchFamily="18" charset="0"/>
              <a:ea typeface="標楷體" panose="03000509000000000000" pitchFamily="65" charset="-120"/>
            </a:endParaRPr>
          </a:p>
        </p:txBody>
      </p:sp>
      <p:pic>
        <p:nvPicPr>
          <p:cNvPr id="4" name="圖片 3"/>
          <p:cNvPicPr>
            <a:picLocks noChangeAspect="1"/>
          </p:cNvPicPr>
          <p:nvPr/>
        </p:nvPicPr>
        <p:blipFill>
          <a:blip r:embed="rId3"/>
          <a:stretch>
            <a:fillRect/>
          </a:stretch>
        </p:blipFill>
        <p:spPr>
          <a:xfrm>
            <a:off x="1446155" y="1880535"/>
            <a:ext cx="6694550" cy="2695437"/>
          </a:xfrm>
          <a:prstGeom prst="rect">
            <a:avLst/>
          </a:prstGeom>
        </p:spPr>
      </p:pic>
      <p:pic>
        <p:nvPicPr>
          <p:cNvPr id="6" name="圖片 5">
            <a:extLst>
              <a:ext uri="{FF2B5EF4-FFF2-40B4-BE49-F238E27FC236}">
                <a16:creationId xmlns:a16="http://schemas.microsoft.com/office/drawing/2014/main" id="{27C8A8DC-CA20-492E-9A5D-965B97AFB6D0}"/>
              </a:ext>
            </a:extLst>
          </p:cNvPr>
          <p:cNvPicPr>
            <a:picLocks noChangeAspect="1"/>
          </p:cNvPicPr>
          <p:nvPr/>
        </p:nvPicPr>
        <p:blipFill>
          <a:blip r:embed="rId4"/>
          <a:stretch>
            <a:fillRect/>
          </a:stretch>
        </p:blipFill>
        <p:spPr>
          <a:xfrm>
            <a:off x="1551941" y="4712219"/>
            <a:ext cx="9088118" cy="1695687"/>
          </a:xfrm>
          <a:prstGeom prst="rect">
            <a:avLst/>
          </a:prstGeom>
        </p:spPr>
      </p:pic>
    </p:spTree>
    <p:extLst>
      <p:ext uri="{BB962C8B-B14F-4D97-AF65-F5344CB8AC3E}">
        <p14:creationId xmlns:p14="http://schemas.microsoft.com/office/powerpoint/2010/main" val="3039535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7965915" cy="923330"/>
            <a:chOff x="-102618" y="10205"/>
            <a:chExt cx="7965915" cy="923330"/>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7763804" cy="923330"/>
              <a:chOff x="99493" y="10205"/>
              <a:chExt cx="7763804" cy="923330"/>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6417141" cy="923330"/>
              </a:xfrm>
              <a:prstGeom prst="rect">
                <a:avLst/>
              </a:prstGeom>
              <a:noFill/>
            </p:spPr>
            <p:txBody>
              <a:bodyPr wrap="none" rtlCol="0">
                <a:spAutoFit/>
                <a:scene3d>
                  <a:camera prst="orthographicFront"/>
                  <a:lightRig rig="threePt" dir="t"/>
                </a:scene3d>
                <a:sp3d contourW="12700"/>
              </a:bodyPr>
              <a:lstStyle/>
              <a:p>
                <a:r>
                  <a:rPr lang="zh-TW" altLang="en-US" sz="5400" b="1" dirty="0">
                    <a:solidFill>
                      <a:schemeClr val="accent3"/>
                    </a:solidFill>
                    <a:latin typeface="Times New Roman" panose="02020603050405020304" pitchFamily="18" charset="0"/>
                    <a:ea typeface="標楷體" panose="03000509000000000000" pitchFamily="65" charset="-120"/>
                  </a:rPr>
                  <a:t>研究方法與進行步驟</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阿里巴巴普惠体 M" panose="00020600040101010101" pitchFamily="18" charset="-122"/>
                  <a:ea typeface="阿里巴巴普惠体 M" panose="00020600040101010101" pitchFamily="18" charset="-122"/>
                  <a:cs typeface="+mn-cs"/>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阿里巴巴普惠体 M" panose="00020600040101010101" pitchFamily="18" charset="-122"/>
                <a:ea typeface="阿里巴巴普惠体 M" panose="00020600040101010101" pitchFamily="18" charset="-122"/>
                <a:cs typeface="+mn-cs"/>
              </a:endParaRPr>
            </a:p>
          </p:txBody>
        </p:sp>
      </p:grpSp>
      <p:sp>
        <p:nvSpPr>
          <p:cNvPr id="13" name="矩形 12">
            <a:extLst>
              <a:ext uri="{FF2B5EF4-FFF2-40B4-BE49-F238E27FC236}">
                <a16:creationId xmlns:a16="http://schemas.microsoft.com/office/drawing/2014/main" id="{C0ECB880-6F77-404D-B49B-94E391F71EB8}"/>
              </a:ext>
            </a:extLst>
          </p:cNvPr>
          <p:cNvSpPr/>
          <p:nvPr/>
        </p:nvSpPr>
        <p:spPr>
          <a:xfrm>
            <a:off x="1446151" y="938040"/>
            <a:ext cx="5056248" cy="599395"/>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TW" altLang="en-US" sz="30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目前初步結果</a:t>
            </a:r>
            <a:r>
              <a:rPr kumimoji="0" lang="en-US" altLang="zh-TW" sz="30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-CNN</a:t>
            </a:r>
            <a:endParaRPr kumimoji="0" lang="zh-CN" altLang="en-US" sz="30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endParaRPr>
          </a:p>
        </p:txBody>
      </p:sp>
      <p:pic>
        <p:nvPicPr>
          <p:cNvPr id="3" name="圖片 2">
            <a:extLst>
              <a:ext uri="{FF2B5EF4-FFF2-40B4-BE49-F238E27FC236}">
                <a16:creationId xmlns:a16="http://schemas.microsoft.com/office/drawing/2014/main" id="{622C8206-FAD5-4DED-8DC0-28A0AC305B49}"/>
              </a:ext>
            </a:extLst>
          </p:cNvPr>
          <p:cNvPicPr>
            <a:picLocks noChangeAspect="1"/>
          </p:cNvPicPr>
          <p:nvPr/>
        </p:nvPicPr>
        <p:blipFill>
          <a:blip r:embed="rId3"/>
          <a:stretch>
            <a:fillRect/>
          </a:stretch>
        </p:blipFill>
        <p:spPr>
          <a:xfrm>
            <a:off x="10822" y="1615178"/>
            <a:ext cx="8054196" cy="3627643"/>
          </a:xfrm>
          <a:prstGeom prst="rect">
            <a:avLst/>
          </a:prstGeom>
        </p:spPr>
      </p:pic>
      <p:grpSp>
        <p:nvGrpSpPr>
          <p:cNvPr id="10" name="群組 9">
            <a:extLst>
              <a:ext uri="{FF2B5EF4-FFF2-40B4-BE49-F238E27FC236}">
                <a16:creationId xmlns:a16="http://schemas.microsoft.com/office/drawing/2014/main" id="{4CFE88C0-BDAC-47A9-999F-B24063ABA18F}"/>
              </a:ext>
            </a:extLst>
          </p:cNvPr>
          <p:cNvGrpSpPr/>
          <p:nvPr/>
        </p:nvGrpSpPr>
        <p:grpSpPr>
          <a:xfrm>
            <a:off x="6573230" y="933535"/>
            <a:ext cx="5618770" cy="3606600"/>
            <a:chOff x="6562408" y="1114754"/>
            <a:chExt cx="5618770" cy="3606600"/>
          </a:xfrm>
        </p:grpSpPr>
        <p:pic>
          <p:nvPicPr>
            <p:cNvPr id="6" name="圖片 5">
              <a:extLst>
                <a:ext uri="{FF2B5EF4-FFF2-40B4-BE49-F238E27FC236}">
                  <a16:creationId xmlns:a16="http://schemas.microsoft.com/office/drawing/2014/main" id="{4A058F38-C79B-4A1E-A0AF-27076F840128}"/>
                </a:ext>
              </a:extLst>
            </p:cNvPr>
            <p:cNvPicPr>
              <a:picLocks noChangeAspect="1"/>
            </p:cNvPicPr>
            <p:nvPr/>
          </p:nvPicPr>
          <p:blipFill>
            <a:blip r:embed="rId4"/>
            <a:stretch>
              <a:fillRect/>
            </a:stretch>
          </p:blipFill>
          <p:spPr>
            <a:xfrm>
              <a:off x="6562408" y="1114754"/>
              <a:ext cx="5618770" cy="2578603"/>
            </a:xfrm>
            <a:prstGeom prst="rect">
              <a:avLst/>
            </a:prstGeom>
          </p:spPr>
        </p:pic>
        <p:pic>
          <p:nvPicPr>
            <p:cNvPr id="9" name="圖片 8">
              <a:extLst>
                <a:ext uri="{FF2B5EF4-FFF2-40B4-BE49-F238E27FC236}">
                  <a16:creationId xmlns:a16="http://schemas.microsoft.com/office/drawing/2014/main" id="{524717B2-2587-4475-BDC4-FD01FAD7A5A0}"/>
                </a:ext>
              </a:extLst>
            </p:cNvPr>
            <p:cNvPicPr>
              <a:picLocks noChangeAspect="1"/>
            </p:cNvPicPr>
            <p:nvPr/>
          </p:nvPicPr>
          <p:blipFill>
            <a:blip r:embed="rId5"/>
            <a:stretch>
              <a:fillRect/>
            </a:stretch>
          </p:blipFill>
          <p:spPr>
            <a:xfrm>
              <a:off x="6562408" y="3692510"/>
              <a:ext cx="4744112" cy="1028844"/>
            </a:xfrm>
            <a:prstGeom prst="rect">
              <a:avLst/>
            </a:prstGeom>
          </p:spPr>
        </p:pic>
      </p:grpSp>
      <p:sp>
        <p:nvSpPr>
          <p:cNvPr id="20" name="文字方塊 19">
            <a:extLst>
              <a:ext uri="{FF2B5EF4-FFF2-40B4-BE49-F238E27FC236}">
                <a16:creationId xmlns:a16="http://schemas.microsoft.com/office/drawing/2014/main" id="{4C9CBCEF-0B8B-4C04-9F1A-048190064C7F}"/>
              </a:ext>
            </a:extLst>
          </p:cNvPr>
          <p:cNvSpPr txBox="1"/>
          <p:nvPr/>
        </p:nvSpPr>
        <p:spPr>
          <a:xfrm>
            <a:off x="2672080" y="5382660"/>
            <a:ext cx="7386320" cy="1061381"/>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我們透過建立</a:t>
            </a:r>
            <a:r>
              <a:rPr kumimoji="0" lang="en-US" altLang="zh-TW" sz="18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CNN</a:t>
            </a:r>
            <a:r>
              <a:rPr lang="zh-TW" altLang="en-US" sz="1800" b="1" dirty="0">
                <a:solidFill>
                  <a:srgbClr val="000000">
                    <a:lumMod val="65000"/>
                    <a:lumOff val="35000"/>
                  </a:srgbClr>
                </a:solidFill>
                <a:latin typeface="Times New Roman" panose="02020603050405020304" pitchFamily="18" charset="0"/>
                <a:ea typeface="標楷體" panose="03000509000000000000" pitchFamily="65" charset="-120"/>
              </a:rPr>
              <a:t>，然後進行測試，最後得到的準確率如上</a:t>
            </a:r>
            <a:endParaRPr lang="en-US" altLang="zh-TW" sz="1800" b="1" dirty="0">
              <a:solidFill>
                <a:srgbClr val="000000">
                  <a:lumMod val="65000"/>
                  <a:lumOff val="35000"/>
                </a:srgbClr>
              </a:solidFill>
              <a:latin typeface="Times New Roman" panose="02020603050405020304" pitchFamily="18" charset="0"/>
              <a:ea typeface="標楷體" panose="03000509000000000000" pitchFamily="65" charset="-120"/>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TW" altLang="en-US" sz="1800" b="1" dirty="0">
                <a:solidFill>
                  <a:srgbClr val="000000">
                    <a:lumMod val="65000"/>
                    <a:lumOff val="35000"/>
                  </a:srgbClr>
                </a:solidFill>
                <a:latin typeface="Times New Roman" panose="02020603050405020304" pitchFamily="18" charset="0"/>
                <a:ea typeface="標楷體" panose="03000509000000000000" pitchFamily="65" charset="-120"/>
              </a:rPr>
              <a:t>折線圖為訓練及驗證資料的準確率</a:t>
            </a:r>
            <a:endParaRPr lang="en-US" altLang="zh-TW" sz="1800" b="1" dirty="0">
              <a:solidFill>
                <a:srgbClr val="000000">
                  <a:lumMod val="65000"/>
                  <a:lumOff val="35000"/>
                </a:srgbClr>
              </a:solidFill>
              <a:latin typeface="Times New Roman" panose="02020603050405020304" pitchFamily="18" charset="0"/>
              <a:ea typeface="標楷體" panose="03000509000000000000" pitchFamily="65" charset="-120"/>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而最下方為測試資料的準確率</a:t>
            </a:r>
            <a:endParaRPr kumimoji="0" lang="en-US" altLang="zh-TW" sz="18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3787548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7965915" cy="923330"/>
            <a:chOff x="-102618" y="10205"/>
            <a:chExt cx="7965915" cy="923330"/>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7763804" cy="923330"/>
              <a:chOff x="99493" y="10205"/>
              <a:chExt cx="7763804" cy="923330"/>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6417141" cy="923330"/>
              </a:xfrm>
              <a:prstGeom prst="rect">
                <a:avLst/>
              </a:prstGeom>
              <a:noFill/>
            </p:spPr>
            <p:txBody>
              <a:bodyPr wrap="none" rtlCol="0">
                <a:spAutoFit/>
                <a:scene3d>
                  <a:camera prst="orthographicFront"/>
                  <a:lightRig rig="threePt" dir="t"/>
                </a:scene3d>
                <a:sp3d contourW="12700"/>
              </a:bodyPr>
              <a:lstStyle/>
              <a:p>
                <a:r>
                  <a:rPr lang="zh-TW" altLang="en-US" sz="5400" b="1" dirty="0">
                    <a:solidFill>
                      <a:schemeClr val="accent3"/>
                    </a:solidFill>
                    <a:latin typeface="Times New Roman" panose="02020603050405020304" pitchFamily="18" charset="0"/>
                    <a:ea typeface="標楷體" panose="03000509000000000000" pitchFamily="65" charset="-120"/>
                  </a:rPr>
                  <a:t>研究方法與進行步驟</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阿里巴巴普惠体 M" panose="00020600040101010101" pitchFamily="18" charset="-122"/>
                  <a:ea typeface="阿里巴巴普惠体 M" panose="00020600040101010101" pitchFamily="18" charset="-122"/>
                  <a:cs typeface="+mn-cs"/>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阿里巴巴普惠体 M" panose="00020600040101010101" pitchFamily="18" charset="-122"/>
                <a:ea typeface="阿里巴巴普惠体 M" panose="00020600040101010101" pitchFamily="18" charset="-122"/>
                <a:cs typeface="+mn-cs"/>
              </a:endParaRPr>
            </a:p>
          </p:txBody>
        </p:sp>
      </p:grpSp>
      <p:sp>
        <p:nvSpPr>
          <p:cNvPr id="13" name="矩形 12">
            <a:extLst>
              <a:ext uri="{FF2B5EF4-FFF2-40B4-BE49-F238E27FC236}">
                <a16:creationId xmlns:a16="http://schemas.microsoft.com/office/drawing/2014/main" id="{C0ECB880-6F77-404D-B49B-94E391F71EB8}"/>
              </a:ext>
            </a:extLst>
          </p:cNvPr>
          <p:cNvSpPr/>
          <p:nvPr/>
        </p:nvSpPr>
        <p:spPr>
          <a:xfrm>
            <a:off x="1446150" y="938040"/>
            <a:ext cx="5178169" cy="599395"/>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TW" altLang="en-US" sz="30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目前初步結果</a:t>
            </a:r>
            <a:r>
              <a:rPr kumimoji="0" lang="en-US" altLang="zh-TW" sz="30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-EfficientNetB0</a:t>
            </a:r>
            <a:endParaRPr kumimoji="0" lang="zh-CN" altLang="en-US" sz="30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endParaRPr>
          </a:p>
        </p:txBody>
      </p:sp>
      <p:pic>
        <p:nvPicPr>
          <p:cNvPr id="4" name="圖片 3">
            <a:extLst>
              <a:ext uri="{FF2B5EF4-FFF2-40B4-BE49-F238E27FC236}">
                <a16:creationId xmlns:a16="http://schemas.microsoft.com/office/drawing/2014/main" id="{69A0FAA0-FEA1-498F-A0D4-48A07AC6E000}"/>
              </a:ext>
            </a:extLst>
          </p:cNvPr>
          <p:cNvPicPr>
            <a:picLocks noChangeAspect="1"/>
          </p:cNvPicPr>
          <p:nvPr/>
        </p:nvPicPr>
        <p:blipFill>
          <a:blip r:embed="rId3"/>
          <a:stretch>
            <a:fillRect/>
          </a:stretch>
        </p:blipFill>
        <p:spPr>
          <a:xfrm>
            <a:off x="1446151" y="1572027"/>
            <a:ext cx="5391529" cy="3755577"/>
          </a:xfrm>
          <a:prstGeom prst="rect">
            <a:avLst/>
          </a:prstGeom>
        </p:spPr>
      </p:pic>
      <p:grpSp>
        <p:nvGrpSpPr>
          <p:cNvPr id="12" name="群組 11">
            <a:extLst>
              <a:ext uri="{FF2B5EF4-FFF2-40B4-BE49-F238E27FC236}">
                <a16:creationId xmlns:a16="http://schemas.microsoft.com/office/drawing/2014/main" id="{5D21331B-D638-4973-9D6C-D924465F405D}"/>
              </a:ext>
            </a:extLst>
          </p:cNvPr>
          <p:cNvGrpSpPr/>
          <p:nvPr/>
        </p:nvGrpSpPr>
        <p:grpSpPr>
          <a:xfrm>
            <a:off x="6060298" y="2811448"/>
            <a:ext cx="5837061" cy="3806568"/>
            <a:chOff x="6354939" y="2821608"/>
            <a:chExt cx="5837061" cy="3806568"/>
          </a:xfrm>
        </p:grpSpPr>
        <p:pic>
          <p:nvPicPr>
            <p:cNvPr id="8" name="圖片 7">
              <a:extLst>
                <a:ext uri="{FF2B5EF4-FFF2-40B4-BE49-F238E27FC236}">
                  <a16:creationId xmlns:a16="http://schemas.microsoft.com/office/drawing/2014/main" id="{E77F98BB-5415-4332-B7BC-6B12138A86B4}"/>
                </a:ext>
              </a:extLst>
            </p:cNvPr>
            <p:cNvPicPr>
              <a:picLocks noChangeAspect="1"/>
            </p:cNvPicPr>
            <p:nvPr/>
          </p:nvPicPr>
          <p:blipFill>
            <a:blip r:embed="rId4"/>
            <a:stretch>
              <a:fillRect/>
            </a:stretch>
          </p:blipFill>
          <p:spPr>
            <a:xfrm>
              <a:off x="6354939" y="5304016"/>
              <a:ext cx="3962953" cy="1324160"/>
            </a:xfrm>
            <a:prstGeom prst="rect">
              <a:avLst/>
            </a:prstGeom>
          </p:spPr>
        </p:pic>
        <p:pic>
          <p:nvPicPr>
            <p:cNvPr id="11" name="圖片 10">
              <a:extLst>
                <a:ext uri="{FF2B5EF4-FFF2-40B4-BE49-F238E27FC236}">
                  <a16:creationId xmlns:a16="http://schemas.microsoft.com/office/drawing/2014/main" id="{05DB6D80-1368-4C03-B5C9-CC7AA0D5A73E}"/>
                </a:ext>
              </a:extLst>
            </p:cNvPr>
            <p:cNvPicPr>
              <a:picLocks noChangeAspect="1"/>
            </p:cNvPicPr>
            <p:nvPr/>
          </p:nvPicPr>
          <p:blipFill>
            <a:blip r:embed="rId5"/>
            <a:stretch>
              <a:fillRect/>
            </a:stretch>
          </p:blipFill>
          <p:spPr>
            <a:xfrm>
              <a:off x="6354939" y="2821608"/>
              <a:ext cx="5837061" cy="2505996"/>
            </a:xfrm>
            <a:prstGeom prst="rect">
              <a:avLst/>
            </a:prstGeom>
          </p:spPr>
        </p:pic>
      </p:grpSp>
    </p:spTree>
    <p:extLst>
      <p:ext uri="{BB962C8B-B14F-4D97-AF65-F5344CB8AC3E}">
        <p14:creationId xmlns:p14="http://schemas.microsoft.com/office/powerpoint/2010/main" val="1224512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7965915" cy="923330"/>
            <a:chOff x="-102618" y="10205"/>
            <a:chExt cx="7965915" cy="923330"/>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7763804" cy="923330"/>
              <a:chOff x="99493" y="10205"/>
              <a:chExt cx="7763804" cy="923330"/>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6417141" cy="923330"/>
              </a:xfrm>
              <a:prstGeom prst="rect">
                <a:avLst/>
              </a:prstGeom>
              <a:noFill/>
            </p:spPr>
            <p:txBody>
              <a:bodyPr wrap="none" rtlCol="0">
                <a:spAutoFit/>
                <a:scene3d>
                  <a:camera prst="orthographicFront"/>
                  <a:lightRig rig="threePt" dir="t"/>
                </a:scene3d>
                <a:sp3d contourW="12700"/>
              </a:bodyPr>
              <a:lstStyle/>
              <a:p>
                <a:r>
                  <a:rPr lang="zh-TW" altLang="en-US" sz="5400" b="1" dirty="0">
                    <a:solidFill>
                      <a:schemeClr val="accent3"/>
                    </a:solidFill>
                    <a:latin typeface="Times New Roman" panose="02020603050405020304" pitchFamily="18" charset="0"/>
                    <a:ea typeface="標楷體" panose="03000509000000000000" pitchFamily="65" charset="-120"/>
                  </a:rPr>
                  <a:t>研究方法與進行步驟</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阿里巴巴普惠体 M" panose="00020600040101010101" pitchFamily="18" charset="-122"/>
                  <a:ea typeface="阿里巴巴普惠体 M" panose="00020600040101010101" pitchFamily="18" charset="-122"/>
                  <a:cs typeface="+mn-cs"/>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阿里巴巴普惠体 M" panose="00020600040101010101" pitchFamily="18" charset="-122"/>
                <a:ea typeface="阿里巴巴普惠体 M" panose="00020600040101010101" pitchFamily="18" charset="-122"/>
                <a:cs typeface="+mn-cs"/>
              </a:endParaRPr>
            </a:p>
          </p:txBody>
        </p:sp>
      </p:grpSp>
      <p:sp>
        <p:nvSpPr>
          <p:cNvPr id="13" name="矩形 12">
            <a:extLst>
              <a:ext uri="{FF2B5EF4-FFF2-40B4-BE49-F238E27FC236}">
                <a16:creationId xmlns:a16="http://schemas.microsoft.com/office/drawing/2014/main" id="{C0ECB880-6F77-404D-B49B-94E391F71EB8}"/>
              </a:ext>
            </a:extLst>
          </p:cNvPr>
          <p:cNvSpPr/>
          <p:nvPr/>
        </p:nvSpPr>
        <p:spPr>
          <a:xfrm>
            <a:off x="1446151" y="938040"/>
            <a:ext cx="5056248" cy="599395"/>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TW" altLang="en-US" sz="30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目前初步結果</a:t>
            </a:r>
            <a:r>
              <a:rPr kumimoji="0" lang="en-US" altLang="zh-TW" sz="30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rPr>
              <a:t>-ResNet50</a:t>
            </a:r>
            <a:endParaRPr kumimoji="0" lang="zh-CN" altLang="en-US" sz="3000" b="1"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標楷體" panose="03000509000000000000" pitchFamily="65" charset="-120"/>
              <a:cs typeface="+mn-cs"/>
            </a:endParaRPr>
          </a:p>
        </p:txBody>
      </p:sp>
      <p:pic>
        <p:nvPicPr>
          <p:cNvPr id="6" name="圖片 5">
            <a:extLst>
              <a:ext uri="{FF2B5EF4-FFF2-40B4-BE49-F238E27FC236}">
                <a16:creationId xmlns:a16="http://schemas.microsoft.com/office/drawing/2014/main" id="{CCA83F1C-EA29-46B4-8275-431D0C4D3B96}"/>
              </a:ext>
            </a:extLst>
          </p:cNvPr>
          <p:cNvPicPr>
            <a:picLocks noChangeAspect="1"/>
          </p:cNvPicPr>
          <p:nvPr/>
        </p:nvPicPr>
        <p:blipFill>
          <a:blip r:embed="rId3"/>
          <a:stretch>
            <a:fillRect/>
          </a:stretch>
        </p:blipFill>
        <p:spPr>
          <a:xfrm>
            <a:off x="10822" y="1792668"/>
            <a:ext cx="8259328" cy="3124636"/>
          </a:xfrm>
          <a:prstGeom prst="rect">
            <a:avLst/>
          </a:prstGeom>
        </p:spPr>
      </p:pic>
      <p:grpSp>
        <p:nvGrpSpPr>
          <p:cNvPr id="10" name="群組 9">
            <a:extLst>
              <a:ext uri="{FF2B5EF4-FFF2-40B4-BE49-F238E27FC236}">
                <a16:creationId xmlns:a16="http://schemas.microsoft.com/office/drawing/2014/main" id="{B7674907-6ACB-4A68-9A76-B281E5D25B6F}"/>
              </a:ext>
            </a:extLst>
          </p:cNvPr>
          <p:cNvGrpSpPr/>
          <p:nvPr/>
        </p:nvGrpSpPr>
        <p:grpSpPr>
          <a:xfrm>
            <a:off x="65508" y="4461875"/>
            <a:ext cx="9663768" cy="2396125"/>
            <a:chOff x="65508" y="4461875"/>
            <a:chExt cx="9663768" cy="2396125"/>
          </a:xfrm>
        </p:grpSpPr>
        <p:pic>
          <p:nvPicPr>
            <p:cNvPr id="3" name="圖片 2">
              <a:extLst>
                <a:ext uri="{FF2B5EF4-FFF2-40B4-BE49-F238E27FC236}">
                  <a16:creationId xmlns:a16="http://schemas.microsoft.com/office/drawing/2014/main" id="{F0582557-1B02-4F4E-B97C-072231C71429}"/>
                </a:ext>
              </a:extLst>
            </p:cNvPr>
            <p:cNvPicPr>
              <a:picLocks noChangeAspect="1"/>
            </p:cNvPicPr>
            <p:nvPr/>
          </p:nvPicPr>
          <p:blipFill>
            <a:blip r:embed="rId4"/>
            <a:stretch>
              <a:fillRect/>
            </a:stretch>
          </p:blipFill>
          <p:spPr>
            <a:xfrm>
              <a:off x="4654726" y="4461875"/>
              <a:ext cx="5074550" cy="2396125"/>
            </a:xfrm>
            <a:prstGeom prst="rect">
              <a:avLst/>
            </a:prstGeom>
          </p:spPr>
        </p:pic>
        <p:pic>
          <p:nvPicPr>
            <p:cNvPr id="9" name="圖片 8">
              <a:extLst>
                <a:ext uri="{FF2B5EF4-FFF2-40B4-BE49-F238E27FC236}">
                  <a16:creationId xmlns:a16="http://schemas.microsoft.com/office/drawing/2014/main" id="{032AAC77-9AFC-47D1-A981-967BF8B14EAE}"/>
                </a:ext>
              </a:extLst>
            </p:cNvPr>
            <p:cNvPicPr>
              <a:picLocks noChangeAspect="1"/>
            </p:cNvPicPr>
            <p:nvPr/>
          </p:nvPicPr>
          <p:blipFill>
            <a:blip r:embed="rId5"/>
            <a:stretch>
              <a:fillRect/>
            </a:stretch>
          </p:blipFill>
          <p:spPr>
            <a:xfrm>
              <a:off x="65508" y="5659937"/>
              <a:ext cx="4534533" cy="1076475"/>
            </a:xfrm>
            <a:prstGeom prst="rect">
              <a:avLst/>
            </a:prstGeom>
          </p:spPr>
        </p:pic>
      </p:grpSp>
    </p:spTree>
    <p:extLst>
      <p:ext uri="{BB962C8B-B14F-4D97-AF65-F5344CB8AC3E}">
        <p14:creationId xmlns:p14="http://schemas.microsoft.com/office/powerpoint/2010/main" val="3650966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5484939" y="2060669"/>
            <a:ext cx="1028637" cy="103377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0" name="任意多边形 19"/>
          <p:cNvSpPr/>
          <p:nvPr/>
        </p:nvSpPr>
        <p:spPr>
          <a:xfrm rot="2700000">
            <a:off x="-2095382" y="209360"/>
            <a:ext cx="6410492" cy="6427355"/>
          </a:xfrm>
          <a:custGeom>
            <a:avLst/>
            <a:gdLst>
              <a:gd name="connsiteX0" fmla="*/ 0 w 6410492"/>
              <a:gd name="connsiteY0" fmla="*/ 1578016 h 6427355"/>
              <a:gd name="connsiteX1" fmla="*/ 1146670 w 6410492"/>
              <a:gd name="connsiteY1" fmla="*/ 431345 h 6427355"/>
              <a:gd name="connsiteX2" fmla="*/ 1146671 w 6410492"/>
              <a:gd name="connsiteY2" fmla="*/ 431345 h 6427355"/>
              <a:gd name="connsiteX3" fmla="*/ 1578016 w 6410492"/>
              <a:gd name="connsiteY3" fmla="*/ 0 h 6427355"/>
              <a:gd name="connsiteX4" fmla="*/ 5764900 w 6410492"/>
              <a:gd name="connsiteY4" fmla="*/ 0 h 6427355"/>
              <a:gd name="connsiteX5" fmla="*/ 6410492 w 6410492"/>
              <a:gd name="connsiteY5" fmla="*/ 645592 h 6427355"/>
              <a:gd name="connsiteX6" fmla="*/ 6410491 w 6410492"/>
              <a:gd name="connsiteY6" fmla="*/ 4866202 h 6427355"/>
              <a:gd name="connsiteX7" fmla="*/ 4849339 w 6410492"/>
              <a:gd name="connsiteY7" fmla="*/ 6427355 h 6427355"/>
              <a:gd name="connsiteX8" fmla="*/ 4238944 w 6410492"/>
              <a:gd name="connsiteY8" fmla="*/ 5816960 h 6427355"/>
              <a:gd name="connsiteX9" fmla="*/ 4238943 w 6410492"/>
              <a:gd name="connsiteY9" fmla="*/ 2171546 h 6427355"/>
              <a:gd name="connsiteX10" fmla="*/ 593530 w 6410492"/>
              <a:gd name="connsiteY10" fmla="*/ 2171546 h 64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492" h="6427355">
                <a:moveTo>
                  <a:pt x="0" y="1578016"/>
                </a:moveTo>
                <a:lnTo>
                  <a:pt x="1146670" y="431345"/>
                </a:lnTo>
                <a:lnTo>
                  <a:pt x="1146671" y="431345"/>
                </a:lnTo>
                <a:lnTo>
                  <a:pt x="1578016" y="0"/>
                </a:lnTo>
                <a:lnTo>
                  <a:pt x="5764900" y="0"/>
                </a:lnTo>
                <a:cubicBezTo>
                  <a:pt x="6121450" y="0"/>
                  <a:pt x="6410492" y="289042"/>
                  <a:pt x="6410492" y="645592"/>
                </a:cubicBezTo>
                <a:lnTo>
                  <a:pt x="6410491" y="4866202"/>
                </a:lnTo>
                <a:lnTo>
                  <a:pt x="4849339" y="6427355"/>
                </a:lnTo>
                <a:lnTo>
                  <a:pt x="4238944" y="5816960"/>
                </a:lnTo>
                <a:lnTo>
                  <a:pt x="4238943" y="2171546"/>
                </a:lnTo>
                <a:lnTo>
                  <a:pt x="593530" y="2171546"/>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6" name="任意多边形 5"/>
          <p:cNvSpPr/>
          <p:nvPr/>
        </p:nvSpPr>
        <p:spPr>
          <a:xfrm rot="2700000">
            <a:off x="1827643" y="44906"/>
            <a:ext cx="3850328" cy="3869559"/>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2" name="任意多边形 11"/>
          <p:cNvSpPr/>
          <p:nvPr/>
        </p:nvSpPr>
        <p:spPr>
          <a:xfrm rot="18900000" flipH="1">
            <a:off x="11660632" y="5888846"/>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3" name="文本框 12"/>
          <p:cNvSpPr txBox="1"/>
          <p:nvPr/>
        </p:nvSpPr>
        <p:spPr>
          <a:xfrm>
            <a:off x="6148614" y="3328693"/>
            <a:ext cx="2492990" cy="830997"/>
          </a:xfrm>
          <a:prstGeom prst="rect">
            <a:avLst/>
          </a:prstGeom>
          <a:noFill/>
        </p:spPr>
        <p:txBody>
          <a:bodyPr wrap="none" rtlCol="0">
            <a:spAutoFit/>
            <a:scene3d>
              <a:camera prst="orthographicFront"/>
              <a:lightRig rig="threePt" dir="t"/>
            </a:scene3d>
            <a:sp3d contourW="12700"/>
          </a:bodyPr>
          <a:lstStyle/>
          <a:p>
            <a:r>
              <a:rPr lang="en-US" altLang="zh-CN" sz="4800" dirty="0">
                <a:solidFill>
                  <a:schemeClr val="accent1"/>
                </a:solidFill>
                <a:latin typeface="Times New Roman" panose="02020603050405020304" pitchFamily="18" charset="0"/>
                <a:ea typeface="標楷體" panose="03000509000000000000" pitchFamily="65" charset="-120"/>
              </a:rPr>
              <a:t>PART 0</a:t>
            </a:r>
            <a:r>
              <a:rPr lang="en-US" altLang="zh-TW" sz="4800" dirty="0">
                <a:solidFill>
                  <a:schemeClr val="accent1"/>
                </a:solidFill>
                <a:latin typeface="Times New Roman" panose="02020603050405020304" pitchFamily="18" charset="0"/>
                <a:ea typeface="標楷體" panose="03000509000000000000" pitchFamily="65" charset="-120"/>
              </a:rPr>
              <a:t>4</a:t>
            </a:r>
            <a:endParaRPr lang="zh-CN" altLang="en-US" sz="4800" dirty="0">
              <a:solidFill>
                <a:schemeClr val="accent1"/>
              </a:solidFill>
              <a:latin typeface="Times New Roman" panose="02020603050405020304" pitchFamily="18" charset="0"/>
              <a:ea typeface="標楷體" panose="03000509000000000000" pitchFamily="65" charset="-120"/>
            </a:endParaRPr>
          </a:p>
        </p:txBody>
      </p:sp>
      <p:sp>
        <p:nvSpPr>
          <p:cNvPr id="14" name="文本框 13"/>
          <p:cNvSpPr txBox="1"/>
          <p:nvPr/>
        </p:nvSpPr>
        <p:spPr>
          <a:xfrm>
            <a:off x="6110514" y="4131820"/>
            <a:ext cx="4354286" cy="707886"/>
          </a:xfrm>
          <a:prstGeom prst="rect">
            <a:avLst/>
          </a:prstGeom>
          <a:noFill/>
        </p:spPr>
        <p:txBody>
          <a:bodyPr wrap="square" rtlCol="0">
            <a:spAutoFit/>
            <a:scene3d>
              <a:camera prst="orthographicFront"/>
              <a:lightRig rig="threePt" dir="t"/>
            </a:scene3d>
            <a:sp3d contourW="12700"/>
          </a:bodyPr>
          <a:lstStyle/>
          <a:p>
            <a:r>
              <a:rPr lang="zh-TW" altLang="en-US" sz="4000" b="1" dirty="0">
                <a:solidFill>
                  <a:schemeClr val="accent3"/>
                </a:solidFill>
                <a:latin typeface="Times New Roman" panose="02020603050405020304" pitchFamily="18" charset="0"/>
                <a:ea typeface="標楷體" panose="03000509000000000000" pitchFamily="65" charset="-120"/>
              </a:rPr>
              <a:t>執行進度</a:t>
            </a:r>
            <a:r>
              <a:rPr lang="en-US" altLang="zh-TW" sz="4000" b="1" dirty="0">
                <a:solidFill>
                  <a:schemeClr val="accent3"/>
                </a:solidFill>
                <a:latin typeface="Times New Roman" panose="02020603050405020304" pitchFamily="18" charset="0"/>
                <a:ea typeface="標楷體" panose="03000509000000000000" pitchFamily="65" charset="-120"/>
              </a:rPr>
              <a:t>(</a:t>
            </a:r>
            <a:r>
              <a:rPr lang="zh-TW" altLang="en-US" sz="4000" b="1" dirty="0">
                <a:solidFill>
                  <a:schemeClr val="accent3"/>
                </a:solidFill>
                <a:latin typeface="Times New Roman" panose="02020603050405020304" pitchFamily="18" charset="0"/>
                <a:ea typeface="標楷體" panose="03000509000000000000" pitchFamily="65" charset="-120"/>
              </a:rPr>
              <a:t>甘特圖</a:t>
            </a:r>
            <a:r>
              <a:rPr lang="en-US" altLang="zh-TW" sz="4000" b="1" dirty="0">
                <a:solidFill>
                  <a:schemeClr val="accent3"/>
                </a:solidFill>
                <a:latin typeface="Times New Roman" panose="02020603050405020304" pitchFamily="18" charset="0"/>
                <a:ea typeface="標楷體" panose="03000509000000000000" pitchFamily="65" charset="-120"/>
              </a:rPr>
              <a:t>)</a:t>
            </a:r>
            <a:endParaRPr lang="zh-TW" altLang="en-US" sz="4000" b="1" dirty="0">
              <a:solidFill>
                <a:schemeClr val="accent3"/>
              </a:solidFill>
              <a:latin typeface="Times New Roman" panose="02020603050405020304" pitchFamily="18" charset="0"/>
              <a:ea typeface="標楷體" panose="03000509000000000000" pitchFamily="65" charset="-120"/>
            </a:endParaRPr>
          </a:p>
        </p:txBody>
      </p:sp>
      <p:sp>
        <p:nvSpPr>
          <p:cNvPr id="17" name="任意多边形 16"/>
          <p:cNvSpPr/>
          <p:nvPr/>
        </p:nvSpPr>
        <p:spPr>
          <a:xfrm rot="2700000">
            <a:off x="9435201" y="912906"/>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任意多边形 17"/>
          <p:cNvSpPr/>
          <p:nvPr/>
        </p:nvSpPr>
        <p:spPr>
          <a:xfrm rot="2700000">
            <a:off x="10767277" y="5635597"/>
            <a:ext cx="602495" cy="605504"/>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Tree>
    <p:extLst>
      <p:ext uri="{BB962C8B-B14F-4D97-AF65-F5344CB8AC3E}">
        <p14:creationId xmlns:p14="http://schemas.microsoft.com/office/powerpoint/2010/main" val="9353211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2743854" y="3390090"/>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2" name="矩形 51"/>
          <p:cNvSpPr/>
          <p:nvPr/>
        </p:nvSpPr>
        <p:spPr>
          <a:xfrm>
            <a:off x="6709050" y="3390090"/>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4" name="矩形 53"/>
          <p:cNvSpPr/>
          <p:nvPr/>
        </p:nvSpPr>
        <p:spPr>
          <a:xfrm>
            <a:off x="6709050" y="5134463"/>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5" name="矩形 54"/>
          <p:cNvSpPr/>
          <p:nvPr/>
        </p:nvSpPr>
        <p:spPr>
          <a:xfrm>
            <a:off x="4910975" y="1744288"/>
            <a:ext cx="2905153" cy="664221"/>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7042586" cy="923330"/>
            <a:chOff x="-102618" y="10205"/>
            <a:chExt cx="7042586" cy="923330"/>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6840475" cy="923330"/>
              <a:chOff x="99493" y="10205"/>
              <a:chExt cx="6840475" cy="923330"/>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5493812" cy="923330"/>
              </a:xfrm>
              <a:prstGeom prst="rect">
                <a:avLst/>
              </a:prstGeom>
              <a:noFill/>
            </p:spPr>
            <p:txBody>
              <a:bodyPr wrap="none" rtlCol="0">
                <a:spAutoFit/>
                <a:scene3d>
                  <a:camera prst="orthographicFront"/>
                  <a:lightRig rig="threePt" dir="t"/>
                </a:scene3d>
                <a:sp3d contourW="12700"/>
              </a:bodyPr>
              <a:lstStyle/>
              <a:p>
                <a:r>
                  <a:rPr lang="zh-TW" altLang="en-US" sz="5400" b="1" dirty="0">
                    <a:solidFill>
                      <a:schemeClr val="accent3"/>
                    </a:solidFill>
                    <a:latin typeface="Times New Roman" panose="02020603050405020304" pitchFamily="18" charset="0"/>
                    <a:ea typeface="標楷體" panose="03000509000000000000" pitchFamily="65" charset="-120"/>
                  </a:rPr>
                  <a:t>執行進度</a:t>
                </a:r>
                <a:r>
                  <a:rPr lang="en-US" altLang="zh-TW" sz="5400" b="1" dirty="0">
                    <a:solidFill>
                      <a:schemeClr val="accent3"/>
                    </a:solidFill>
                    <a:latin typeface="Times New Roman" panose="02020603050405020304" pitchFamily="18" charset="0"/>
                    <a:ea typeface="標楷體" panose="03000509000000000000" pitchFamily="65" charset="-120"/>
                  </a:rPr>
                  <a:t>(</a:t>
                </a:r>
                <a:r>
                  <a:rPr lang="zh-TW" altLang="en-US" sz="5400" b="1" dirty="0">
                    <a:solidFill>
                      <a:schemeClr val="accent3"/>
                    </a:solidFill>
                    <a:latin typeface="Times New Roman" panose="02020603050405020304" pitchFamily="18" charset="0"/>
                    <a:ea typeface="標楷體" panose="03000509000000000000" pitchFamily="65" charset="-120"/>
                  </a:rPr>
                  <a:t>甘特圖</a:t>
                </a:r>
                <a:r>
                  <a:rPr lang="en-US" altLang="zh-TW" sz="5400" b="1" dirty="0">
                    <a:solidFill>
                      <a:schemeClr val="accent3"/>
                    </a:solidFill>
                    <a:latin typeface="Times New Roman" panose="02020603050405020304" pitchFamily="18" charset="0"/>
                    <a:ea typeface="標楷體" panose="03000509000000000000" pitchFamily="65" charset="-120"/>
                  </a:rPr>
                  <a:t>)</a:t>
                </a:r>
                <a:endParaRPr lang="zh-TW" altLang="en-US" sz="5400" b="1" dirty="0">
                  <a:solidFill>
                    <a:schemeClr val="accent3"/>
                  </a:solidFill>
                  <a:latin typeface="Times New Roman" panose="02020603050405020304" pitchFamily="18" charset="0"/>
                  <a:ea typeface="標楷體" panose="03000509000000000000" pitchFamily="65" charset="-120"/>
                </a:endParaRP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pic>
        <p:nvPicPr>
          <p:cNvPr id="6" name="圖片 5">
            <a:extLst>
              <a:ext uri="{FF2B5EF4-FFF2-40B4-BE49-F238E27FC236}">
                <a16:creationId xmlns:a16="http://schemas.microsoft.com/office/drawing/2014/main" id="{1E665C19-E213-4152-BBAE-F2D033395B65}"/>
              </a:ext>
            </a:extLst>
          </p:cNvPr>
          <p:cNvPicPr>
            <a:picLocks noChangeAspect="1"/>
          </p:cNvPicPr>
          <p:nvPr/>
        </p:nvPicPr>
        <p:blipFill>
          <a:blip r:embed="rId3"/>
          <a:stretch>
            <a:fillRect/>
          </a:stretch>
        </p:blipFill>
        <p:spPr>
          <a:xfrm>
            <a:off x="943544" y="1259639"/>
            <a:ext cx="9564435" cy="4944165"/>
          </a:xfrm>
          <a:prstGeom prst="rect">
            <a:avLst/>
          </a:prstGeom>
        </p:spPr>
      </p:pic>
    </p:spTree>
    <p:extLst>
      <p:ext uri="{BB962C8B-B14F-4D97-AF65-F5344CB8AC3E}">
        <p14:creationId xmlns:p14="http://schemas.microsoft.com/office/powerpoint/2010/main" val="2429653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5484939" y="2060669"/>
            <a:ext cx="1028637" cy="103377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0" name="任意多边形 19"/>
          <p:cNvSpPr/>
          <p:nvPr/>
        </p:nvSpPr>
        <p:spPr>
          <a:xfrm rot="2700000">
            <a:off x="-2095382" y="209360"/>
            <a:ext cx="6410492" cy="6427355"/>
          </a:xfrm>
          <a:custGeom>
            <a:avLst/>
            <a:gdLst>
              <a:gd name="connsiteX0" fmla="*/ 0 w 6410492"/>
              <a:gd name="connsiteY0" fmla="*/ 1578016 h 6427355"/>
              <a:gd name="connsiteX1" fmla="*/ 1146670 w 6410492"/>
              <a:gd name="connsiteY1" fmla="*/ 431345 h 6427355"/>
              <a:gd name="connsiteX2" fmla="*/ 1146671 w 6410492"/>
              <a:gd name="connsiteY2" fmla="*/ 431345 h 6427355"/>
              <a:gd name="connsiteX3" fmla="*/ 1578016 w 6410492"/>
              <a:gd name="connsiteY3" fmla="*/ 0 h 6427355"/>
              <a:gd name="connsiteX4" fmla="*/ 5764900 w 6410492"/>
              <a:gd name="connsiteY4" fmla="*/ 0 h 6427355"/>
              <a:gd name="connsiteX5" fmla="*/ 6410492 w 6410492"/>
              <a:gd name="connsiteY5" fmla="*/ 645592 h 6427355"/>
              <a:gd name="connsiteX6" fmla="*/ 6410491 w 6410492"/>
              <a:gd name="connsiteY6" fmla="*/ 4866202 h 6427355"/>
              <a:gd name="connsiteX7" fmla="*/ 4849339 w 6410492"/>
              <a:gd name="connsiteY7" fmla="*/ 6427355 h 6427355"/>
              <a:gd name="connsiteX8" fmla="*/ 4238944 w 6410492"/>
              <a:gd name="connsiteY8" fmla="*/ 5816960 h 6427355"/>
              <a:gd name="connsiteX9" fmla="*/ 4238943 w 6410492"/>
              <a:gd name="connsiteY9" fmla="*/ 2171546 h 6427355"/>
              <a:gd name="connsiteX10" fmla="*/ 593530 w 6410492"/>
              <a:gd name="connsiteY10" fmla="*/ 2171546 h 64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492" h="6427355">
                <a:moveTo>
                  <a:pt x="0" y="1578016"/>
                </a:moveTo>
                <a:lnTo>
                  <a:pt x="1146670" y="431345"/>
                </a:lnTo>
                <a:lnTo>
                  <a:pt x="1146671" y="431345"/>
                </a:lnTo>
                <a:lnTo>
                  <a:pt x="1578016" y="0"/>
                </a:lnTo>
                <a:lnTo>
                  <a:pt x="5764900" y="0"/>
                </a:lnTo>
                <a:cubicBezTo>
                  <a:pt x="6121450" y="0"/>
                  <a:pt x="6410492" y="289042"/>
                  <a:pt x="6410492" y="645592"/>
                </a:cubicBezTo>
                <a:lnTo>
                  <a:pt x="6410491" y="4866202"/>
                </a:lnTo>
                <a:lnTo>
                  <a:pt x="4849339" y="6427355"/>
                </a:lnTo>
                <a:lnTo>
                  <a:pt x="4238944" y="5816960"/>
                </a:lnTo>
                <a:lnTo>
                  <a:pt x="4238943" y="2171546"/>
                </a:lnTo>
                <a:lnTo>
                  <a:pt x="593530" y="2171546"/>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6" name="任意多边形 5"/>
          <p:cNvSpPr/>
          <p:nvPr/>
        </p:nvSpPr>
        <p:spPr>
          <a:xfrm rot="2700000">
            <a:off x="1827643" y="44906"/>
            <a:ext cx="3850328" cy="3869559"/>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2" name="任意多边形 11"/>
          <p:cNvSpPr/>
          <p:nvPr/>
        </p:nvSpPr>
        <p:spPr>
          <a:xfrm rot="18900000" flipH="1">
            <a:off x="11660632" y="5888846"/>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3" name="文本框 12"/>
          <p:cNvSpPr txBox="1"/>
          <p:nvPr/>
        </p:nvSpPr>
        <p:spPr>
          <a:xfrm>
            <a:off x="6148614" y="3328693"/>
            <a:ext cx="2492990" cy="830997"/>
          </a:xfrm>
          <a:prstGeom prst="rect">
            <a:avLst/>
          </a:prstGeom>
          <a:noFill/>
        </p:spPr>
        <p:txBody>
          <a:bodyPr wrap="none" rtlCol="0">
            <a:spAutoFit/>
            <a:scene3d>
              <a:camera prst="orthographicFront"/>
              <a:lightRig rig="threePt" dir="t"/>
            </a:scene3d>
            <a:sp3d contourW="12700"/>
          </a:bodyPr>
          <a:lstStyle/>
          <a:p>
            <a:r>
              <a:rPr lang="en-US" altLang="zh-CN" sz="4800" dirty="0">
                <a:solidFill>
                  <a:schemeClr val="accent1"/>
                </a:solidFill>
                <a:latin typeface="Times New Roman" panose="02020603050405020304" pitchFamily="18" charset="0"/>
                <a:ea typeface="標楷體" panose="03000509000000000000" pitchFamily="65" charset="-120"/>
              </a:rPr>
              <a:t>PART 0</a:t>
            </a:r>
            <a:r>
              <a:rPr lang="en-US" altLang="zh-TW" sz="4800" dirty="0">
                <a:solidFill>
                  <a:schemeClr val="accent1"/>
                </a:solidFill>
                <a:latin typeface="Times New Roman" panose="02020603050405020304" pitchFamily="18" charset="0"/>
                <a:ea typeface="標楷體" panose="03000509000000000000" pitchFamily="65" charset="-120"/>
              </a:rPr>
              <a:t>5</a:t>
            </a:r>
            <a:endParaRPr lang="zh-CN" altLang="en-US" sz="4800" dirty="0">
              <a:solidFill>
                <a:schemeClr val="accent1"/>
              </a:solidFill>
              <a:latin typeface="Times New Roman" panose="02020603050405020304" pitchFamily="18" charset="0"/>
              <a:ea typeface="標楷體" panose="03000509000000000000" pitchFamily="65" charset="-120"/>
            </a:endParaRPr>
          </a:p>
        </p:txBody>
      </p:sp>
      <p:sp>
        <p:nvSpPr>
          <p:cNvPr id="14" name="文本框 13"/>
          <p:cNvSpPr txBox="1"/>
          <p:nvPr/>
        </p:nvSpPr>
        <p:spPr>
          <a:xfrm>
            <a:off x="6110514" y="4131820"/>
            <a:ext cx="3904343" cy="707886"/>
          </a:xfrm>
          <a:prstGeom prst="rect">
            <a:avLst/>
          </a:prstGeom>
          <a:noFill/>
        </p:spPr>
        <p:txBody>
          <a:bodyPr wrap="square" rtlCol="0">
            <a:spAutoFit/>
            <a:scene3d>
              <a:camera prst="orthographicFront"/>
              <a:lightRig rig="threePt" dir="t"/>
            </a:scene3d>
            <a:sp3d contourW="12700"/>
          </a:bodyPr>
          <a:lstStyle/>
          <a:p>
            <a:r>
              <a:rPr lang="zh-TW" altLang="en-US" sz="4000" b="1" dirty="0">
                <a:solidFill>
                  <a:schemeClr val="accent3"/>
                </a:solidFill>
                <a:latin typeface="Times New Roman" panose="02020603050405020304" pitchFamily="18" charset="0"/>
                <a:ea typeface="標楷體" panose="03000509000000000000" pitchFamily="65" charset="-120"/>
              </a:rPr>
              <a:t>需求分析</a:t>
            </a:r>
          </a:p>
        </p:txBody>
      </p:sp>
      <p:sp>
        <p:nvSpPr>
          <p:cNvPr id="17" name="任意多边形 16"/>
          <p:cNvSpPr/>
          <p:nvPr/>
        </p:nvSpPr>
        <p:spPr>
          <a:xfrm rot="2700000">
            <a:off x="9435201" y="912906"/>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任意多边形 17"/>
          <p:cNvSpPr/>
          <p:nvPr/>
        </p:nvSpPr>
        <p:spPr>
          <a:xfrm rot="2700000">
            <a:off x="10767277" y="5635597"/>
            <a:ext cx="602495" cy="605504"/>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Tree>
    <p:extLst>
      <p:ext uri="{BB962C8B-B14F-4D97-AF65-F5344CB8AC3E}">
        <p14:creationId xmlns:p14="http://schemas.microsoft.com/office/powerpoint/2010/main" val="23660806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5484939" y="2060669"/>
            <a:ext cx="1028637" cy="103377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0" name="任意多边形 19"/>
          <p:cNvSpPr/>
          <p:nvPr/>
        </p:nvSpPr>
        <p:spPr>
          <a:xfrm rot="2700000">
            <a:off x="-2095382" y="209360"/>
            <a:ext cx="6410492" cy="6427355"/>
          </a:xfrm>
          <a:custGeom>
            <a:avLst/>
            <a:gdLst>
              <a:gd name="connsiteX0" fmla="*/ 0 w 6410492"/>
              <a:gd name="connsiteY0" fmla="*/ 1578016 h 6427355"/>
              <a:gd name="connsiteX1" fmla="*/ 1146670 w 6410492"/>
              <a:gd name="connsiteY1" fmla="*/ 431345 h 6427355"/>
              <a:gd name="connsiteX2" fmla="*/ 1146671 w 6410492"/>
              <a:gd name="connsiteY2" fmla="*/ 431345 h 6427355"/>
              <a:gd name="connsiteX3" fmla="*/ 1578016 w 6410492"/>
              <a:gd name="connsiteY3" fmla="*/ 0 h 6427355"/>
              <a:gd name="connsiteX4" fmla="*/ 5764900 w 6410492"/>
              <a:gd name="connsiteY4" fmla="*/ 0 h 6427355"/>
              <a:gd name="connsiteX5" fmla="*/ 6410492 w 6410492"/>
              <a:gd name="connsiteY5" fmla="*/ 645592 h 6427355"/>
              <a:gd name="connsiteX6" fmla="*/ 6410491 w 6410492"/>
              <a:gd name="connsiteY6" fmla="*/ 4866202 h 6427355"/>
              <a:gd name="connsiteX7" fmla="*/ 4849339 w 6410492"/>
              <a:gd name="connsiteY7" fmla="*/ 6427355 h 6427355"/>
              <a:gd name="connsiteX8" fmla="*/ 4238944 w 6410492"/>
              <a:gd name="connsiteY8" fmla="*/ 5816960 h 6427355"/>
              <a:gd name="connsiteX9" fmla="*/ 4238943 w 6410492"/>
              <a:gd name="connsiteY9" fmla="*/ 2171546 h 6427355"/>
              <a:gd name="connsiteX10" fmla="*/ 593530 w 6410492"/>
              <a:gd name="connsiteY10" fmla="*/ 2171546 h 64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492" h="6427355">
                <a:moveTo>
                  <a:pt x="0" y="1578016"/>
                </a:moveTo>
                <a:lnTo>
                  <a:pt x="1146670" y="431345"/>
                </a:lnTo>
                <a:lnTo>
                  <a:pt x="1146671" y="431345"/>
                </a:lnTo>
                <a:lnTo>
                  <a:pt x="1578016" y="0"/>
                </a:lnTo>
                <a:lnTo>
                  <a:pt x="5764900" y="0"/>
                </a:lnTo>
                <a:cubicBezTo>
                  <a:pt x="6121450" y="0"/>
                  <a:pt x="6410492" y="289042"/>
                  <a:pt x="6410492" y="645592"/>
                </a:cubicBezTo>
                <a:lnTo>
                  <a:pt x="6410491" y="4866202"/>
                </a:lnTo>
                <a:lnTo>
                  <a:pt x="4849339" y="6427355"/>
                </a:lnTo>
                <a:lnTo>
                  <a:pt x="4238944" y="5816960"/>
                </a:lnTo>
                <a:lnTo>
                  <a:pt x="4238943" y="2171546"/>
                </a:lnTo>
                <a:lnTo>
                  <a:pt x="593530" y="2171546"/>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6" name="任意多边形 5"/>
          <p:cNvSpPr/>
          <p:nvPr/>
        </p:nvSpPr>
        <p:spPr>
          <a:xfrm rot="2700000">
            <a:off x="1827643" y="44906"/>
            <a:ext cx="3850328" cy="3869559"/>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2" name="任意多边形 11"/>
          <p:cNvSpPr/>
          <p:nvPr/>
        </p:nvSpPr>
        <p:spPr>
          <a:xfrm rot="18900000" flipH="1">
            <a:off x="11660632" y="5888846"/>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3" name="文本框 12"/>
          <p:cNvSpPr txBox="1"/>
          <p:nvPr/>
        </p:nvSpPr>
        <p:spPr>
          <a:xfrm>
            <a:off x="6148614" y="3328693"/>
            <a:ext cx="2492990" cy="830997"/>
          </a:xfrm>
          <a:prstGeom prst="rect">
            <a:avLst/>
          </a:prstGeom>
          <a:noFill/>
        </p:spPr>
        <p:txBody>
          <a:bodyPr wrap="none" rtlCol="0">
            <a:spAutoFit/>
            <a:scene3d>
              <a:camera prst="orthographicFront"/>
              <a:lightRig rig="threePt" dir="t"/>
            </a:scene3d>
            <a:sp3d contourW="12700"/>
          </a:bodyPr>
          <a:lstStyle/>
          <a:p>
            <a:r>
              <a:rPr lang="en-US" altLang="zh-CN" sz="4800" dirty="0">
                <a:solidFill>
                  <a:schemeClr val="accent1"/>
                </a:solidFill>
                <a:latin typeface="Times New Roman" panose="02020603050405020304" pitchFamily="18" charset="0"/>
                <a:ea typeface="標楷體" panose="03000509000000000000" pitchFamily="65" charset="-120"/>
              </a:rPr>
              <a:t>PART 0</a:t>
            </a:r>
            <a:r>
              <a:rPr lang="en-US" altLang="zh-TW" sz="4800" dirty="0">
                <a:solidFill>
                  <a:schemeClr val="accent1"/>
                </a:solidFill>
                <a:latin typeface="Times New Roman" panose="02020603050405020304" pitchFamily="18" charset="0"/>
                <a:ea typeface="標楷體" panose="03000509000000000000" pitchFamily="65" charset="-120"/>
              </a:rPr>
              <a:t>1</a:t>
            </a:r>
            <a:endParaRPr lang="zh-CN" altLang="en-US" sz="4800" dirty="0">
              <a:solidFill>
                <a:schemeClr val="accent1"/>
              </a:solidFill>
              <a:latin typeface="Times New Roman" panose="02020603050405020304" pitchFamily="18" charset="0"/>
              <a:ea typeface="標楷體" panose="03000509000000000000" pitchFamily="65" charset="-120"/>
            </a:endParaRPr>
          </a:p>
        </p:txBody>
      </p:sp>
      <p:sp>
        <p:nvSpPr>
          <p:cNvPr id="14" name="文本框 13"/>
          <p:cNvSpPr txBox="1"/>
          <p:nvPr/>
        </p:nvSpPr>
        <p:spPr>
          <a:xfrm>
            <a:off x="6110514" y="4131820"/>
            <a:ext cx="3904343" cy="707886"/>
          </a:xfrm>
          <a:prstGeom prst="rect">
            <a:avLst/>
          </a:prstGeom>
          <a:noFill/>
        </p:spPr>
        <p:txBody>
          <a:bodyPr wrap="square" rtlCol="0">
            <a:spAutoFit/>
            <a:scene3d>
              <a:camera prst="orthographicFront"/>
              <a:lightRig rig="threePt" dir="t"/>
            </a:scene3d>
            <a:sp3d contourW="12700"/>
          </a:bodyPr>
          <a:lstStyle/>
          <a:p>
            <a:r>
              <a:rPr lang="zh-TW" altLang="en-US" sz="4000" b="1" dirty="0">
                <a:solidFill>
                  <a:schemeClr val="accent3"/>
                </a:solidFill>
                <a:latin typeface="Times New Roman" panose="02020603050405020304" pitchFamily="18" charset="0"/>
                <a:ea typeface="標楷體" panose="03000509000000000000" pitchFamily="65" charset="-120"/>
              </a:rPr>
              <a:t>摘要</a:t>
            </a:r>
            <a:endParaRPr lang="zh-CN" altLang="en-US" sz="4000" b="1" dirty="0">
              <a:solidFill>
                <a:schemeClr val="accent3"/>
              </a:solidFill>
              <a:latin typeface="Times New Roman" panose="02020603050405020304" pitchFamily="18" charset="0"/>
              <a:ea typeface="標楷體" panose="03000509000000000000" pitchFamily="65" charset="-120"/>
            </a:endParaRPr>
          </a:p>
        </p:txBody>
      </p:sp>
      <p:sp>
        <p:nvSpPr>
          <p:cNvPr id="17" name="任意多边形 16"/>
          <p:cNvSpPr/>
          <p:nvPr/>
        </p:nvSpPr>
        <p:spPr>
          <a:xfrm rot="2700000">
            <a:off x="9435201" y="912906"/>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任意多边形 17"/>
          <p:cNvSpPr/>
          <p:nvPr/>
        </p:nvSpPr>
        <p:spPr>
          <a:xfrm rot="2700000">
            <a:off x="10767277" y="5635597"/>
            <a:ext cx="602495" cy="605504"/>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Tree>
    <p:extLst>
      <p:ext uri="{BB962C8B-B14F-4D97-AF65-F5344CB8AC3E}">
        <p14:creationId xmlns:p14="http://schemas.microsoft.com/office/powerpoint/2010/main" val="2154777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4910975" y="1744288"/>
            <a:ext cx="2905153" cy="664221"/>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4503429" cy="923330"/>
            <a:chOff x="-102618" y="10205"/>
            <a:chExt cx="4503429" cy="923330"/>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4301318" cy="923330"/>
              <a:chOff x="99493" y="10205"/>
              <a:chExt cx="4301318" cy="923330"/>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2954655" cy="923330"/>
              </a:xfrm>
              <a:prstGeom prst="rect">
                <a:avLst/>
              </a:prstGeom>
              <a:noFill/>
            </p:spPr>
            <p:txBody>
              <a:bodyPr wrap="none" rtlCol="0">
                <a:spAutoFit/>
                <a:scene3d>
                  <a:camera prst="orthographicFront"/>
                  <a:lightRig rig="threePt" dir="t"/>
                </a:scene3d>
                <a:sp3d contourW="12700"/>
              </a:bodyPr>
              <a:lstStyle/>
              <a:p>
                <a:r>
                  <a:rPr lang="zh-TW" altLang="en-US" sz="5400" b="1" dirty="0">
                    <a:solidFill>
                      <a:schemeClr val="accent3"/>
                    </a:solidFill>
                    <a:latin typeface="Times New Roman" panose="02020603050405020304" pitchFamily="18" charset="0"/>
                    <a:ea typeface="標楷體" panose="03000509000000000000" pitchFamily="65" charset="-120"/>
                  </a:rPr>
                  <a:t>需求分析</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13" name="文字方塊 12">
            <a:extLst>
              <a:ext uri="{FF2B5EF4-FFF2-40B4-BE49-F238E27FC236}">
                <a16:creationId xmlns:a16="http://schemas.microsoft.com/office/drawing/2014/main" id="{9CDD2423-3DD0-4624-B1E4-5EB699D48291}"/>
              </a:ext>
            </a:extLst>
          </p:cNvPr>
          <p:cNvSpPr txBox="1"/>
          <p:nvPr/>
        </p:nvSpPr>
        <p:spPr>
          <a:xfrm>
            <a:off x="511389" y="1445539"/>
            <a:ext cx="11169221" cy="4729243"/>
          </a:xfrm>
          <a:prstGeom prst="rect">
            <a:avLst/>
          </a:prstGeom>
          <a:noFill/>
        </p:spPr>
        <p:txBody>
          <a:bodyPr wrap="square">
            <a:spAutoFit/>
          </a:bodyPr>
          <a:lstStyle/>
          <a:p>
            <a:pPr>
              <a:lnSpc>
                <a:spcPct val="120000"/>
              </a:lnSpc>
              <a:spcAft>
                <a:spcPts val="1000"/>
              </a:spcAft>
            </a:pPr>
            <a:r>
              <a:rPr lang="zh-TW" altLang="zh-TW" sz="3000" dirty="0">
                <a:effectLst/>
                <a:latin typeface="標楷體" panose="03000509000000000000" pitchFamily="65" charset="-120"/>
                <a:ea typeface="標楷體" panose="03000509000000000000" pitchFamily="65" charset="-120"/>
                <a:cs typeface="Times New Roman" panose="02020603050405020304" pitchFamily="18" charset="0"/>
              </a:rPr>
              <a:t>功能性需求</a:t>
            </a:r>
          </a:p>
          <a:p>
            <a:pPr marL="285750" lvl="0" indent="-285750">
              <a:lnSpc>
                <a:spcPct val="120000"/>
              </a:lnSpc>
              <a:spcAft>
                <a:spcPts val="1000"/>
              </a:spcAft>
              <a:buFont typeface="Arial" panose="020B0604020202020204" pitchFamily="34" charset="0"/>
              <a:buChar char="•"/>
            </a:pPr>
            <a:r>
              <a:rPr lang="zh-TW" altLang="zh-TW" dirty="0">
                <a:effectLst/>
                <a:latin typeface="標楷體" panose="03000509000000000000" pitchFamily="65" charset="-120"/>
                <a:ea typeface="標楷體" panose="03000509000000000000" pitchFamily="65" charset="-120"/>
                <a:cs typeface="Times New Roman" panose="02020603050405020304" pitchFamily="18" charset="0"/>
              </a:rPr>
              <a:t>圖片格式檢查</a:t>
            </a:r>
            <a:r>
              <a:rPr lang="en-US" altLang="zh-TW" dirty="0">
                <a:effectLst/>
                <a:latin typeface="標楷體" panose="03000509000000000000" pitchFamily="65" charset="-120"/>
                <a:ea typeface="標楷體" panose="03000509000000000000" pitchFamily="65" charset="-120"/>
                <a:cs typeface="Times New Roman" panose="02020603050405020304" pitchFamily="18" charset="0"/>
              </a:rPr>
              <a:t> : </a:t>
            </a:r>
            <a:r>
              <a:rPr lang="zh-TW" altLang="zh-TW" dirty="0">
                <a:effectLst/>
                <a:latin typeface="標楷體" panose="03000509000000000000" pitchFamily="65" charset="-120"/>
                <a:ea typeface="標楷體" panose="03000509000000000000" pitchFamily="65" charset="-120"/>
                <a:cs typeface="Times New Roman" panose="02020603050405020304" pitchFamily="18" charset="0"/>
              </a:rPr>
              <a:t>病患經眼底檢測後的眼球圖片，由系統判斷他的大小以及副檔名，若格式錯誤則提醒醫師。</a:t>
            </a:r>
          </a:p>
          <a:p>
            <a:pPr marL="285750" lvl="0" indent="-285750">
              <a:lnSpc>
                <a:spcPct val="120000"/>
              </a:lnSpc>
              <a:spcAft>
                <a:spcPts val="1000"/>
              </a:spcAft>
              <a:buFont typeface="Arial" panose="020B0604020202020204" pitchFamily="34" charset="0"/>
              <a:buChar char="•"/>
            </a:pPr>
            <a:r>
              <a:rPr lang="zh-TW" altLang="zh-TW" dirty="0">
                <a:effectLst/>
                <a:latin typeface="標楷體" panose="03000509000000000000" pitchFamily="65" charset="-120"/>
                <a:ea typeface="標楷體" panose="03000509000000000000" pitchFamily="65" charset="-120"/>
                <a:cs typeface="Times New Roman" panose="02020603050405020304" pitchFamily="18" charset="0"/>
              </a:rPr>
              <a:t>判斷眼球症狀</a:t>
            </a:r>
            <a:r>
              <a:rPr lang="en-US" altLang="zh-TW" dirty="0">
                <a:effectLst/>
                <a:latin typeface="標楷體" panose="03000509000000000000" pitchFamily="65" charset="-120"/>
                <a:ea typeface="標楷體" panose="03000509000000000000" pitchFamily="65" charset="-120"/>
                <a:cs typeface="Times New Roman" panose="02020603050405020304" pitchFamily="18" charset="0"/>
              </a:rPr>
              <a:t> : </a:t>
            </a:r>
            <a:r>
              <a:rPr lang="zh-TW" altLang="zh-TW" dirty="0">
                <a:effectLst/>
                <a:latin typeface="標楷體" panose="03000509000000000000" pitchFamily="65" charset="-120"/>
                <a:ea typeface="標楷體" panose="03000509000000000000" pitchFamily="65" charset="-120"/>
                <a:cs typeface="Times New Roman" panose="02020603050405020304" pitchFamily="18" charset="0"/>
              </a:rPr>
              <a:t>病患經過眼底檢測後，將圖片上傳至系統並由系統初步判別，並且輸出病症層級、診治方法和病狀，在經由醫師做最後確認。</a:t>
            </a:r>
          </a:p>
          <a:p>
            <a:pPr marL="285750" lvl="0" indent="-285750">
              <a:lnSpc>
                <a:spcPct val="120000"/>
              </a:lnSpc>
              <a:spcAft>
                <a:spcPts val="1000"/>
              </a:spcAft>
              <a:buFont typeface="Arial" panose="020B0604020202020204" pitchFamily="34" charset="0"/>
              <a:buChar char="•"/>
            </a:pPr>
            <a:r>
              <a:rPr lang="zh-TW" altLang="zh-TW" dirty="0">
                <a:effectLst/>
                <a:latin typeface="標楷體" panose="03000509000000000000" pitchFamily="65" charset="-120"/>
                <a:ea typeface="標楷體" panose="03000509000000000000" pitchFamily="65" charset="-120"/>
                <a:cs typeface="Times New Roman" panose="02020603050405020304" pitchFamily="18" charset="0"/>
              </a:rPr>
              <a:t>查看歷史病歷</a:t>
            </a:r>
            <a:r>
              <a:rPr lang="en-US" altLang="zh-TW" dirty="0">
                <a:effectLst/>
                <a:latin typeface="標楷體" panose="03000509000000000000" pitchFamily="65" charset="-120"/>
                <a:ea typeface="標楷體" panose="03000509000000000000" pitchFamily="65" charset="-120"/>
                <a:cs typeface="Times New Roman" panose="02020603050405020304" pitchFamily="18" charset="0"/>
              </a:rPr>
              <a:t> : </a:t>
            </a:r>
            <a:r>
              <a:rPr lang="zh-TW" altLang="zh-TW" dirty="0">
                <a:effectLst/>
                <a:latin typeface="標楷體" panose="03000509000000000000" pitchFamily="65" charset="-120"/>
                <a:ea typeface="標楷體" panose="03000509000000000000" pitchFamily="65" charset="-120"/>
                <a:cs typeface="Times New Roman" panose="02020603050405020304" pitchFamily="18" charset="0"/>
              </a:rPr>
              <a:t>醫師在做最後確認前可以查詢病患的病歷資料，以及其他醫師對於同樣疾病的病患的診治結果與處理方式。</a:t>
            </a:r>
          </a:p>
          <a:p>
            <a:pPr marL="285750" lvl="0" indent="-285750">
              <a:lnSpc>
                <a:spcPct val="120000"/>
              </a:lnSpc>
              <a:spcAft>
                <a:spcPts val="1000"/>
              </a:spcAft>
              <a:buFont typeface="Arial" panose="020B0604020202020204" pitchFamily="34" charset="0"/>
              <a:buChar char="•"/>
            </a:pPr>
            <a:r>
              <a:rPr lang="zh-TW" altLang="zh-TW" dirty="0">
                <a:effectLst/>
                <a:latin typeface="標楷體" panose="03000509000000000000" pitchFamily="65" charset="-120"/>
                <a:ea typeface="標楷體" panose="03000509000000000000" pitchFamily="65" charset="-120"/>
                <a:cs typeface="Times New Roman" panose="02020603050405020304" pitchFamily="18" charset="0"/>
              </a:rPr>
              <a:t>上傳病症紀錄與診治方式</a:t>
            </a:r>
            <a:r>
              <a:rPr lang="en-US" altLang="zh-TW" dirty="0">
                <a:effectLst/>
                <a:latin typeface="標楷體" panose="03000509000000000000" pitchFamily="65" charset="-120"/>
                <a:ea typeface="標楷體" panose="03000509000000000000" pitchFamily="65" charset="-120"/>
                <a:cs typeface="Times New Roman" panose="02020603050405020304" pitchFamily="18" charset="0"/>
              </a:rPr>
              <a:t> :</a:t>
            </a:r>
            <a:r>
              <a:rPr lang="zh-TW" altLang="zh-TW" dirty="0">
                <a:effectLst/>
                <a:latin typeface="標楷體" panose="03000509000000000000" pitchFamily="65" charset="-120"/>
                <a:ea typeface="標楷體" panose="03000509000000000000" pitchFamily="65" charset="-120"/>
                <a:cs typeface="Times New Roman" panose="02020603050405020304" pitchFamily="18" charset="0"/>
              </a:rPr>
              <a:t>將眼球圖片、診治結果與診治方法上傳。</a:t>
            </a:r>
          </a:p>
          <a:p>
            <a:pPr>
              <a:lnSpc>
                <a:spcPct val="120000"/>
              </a:lnSpc>
              <a:spcAft>
                <a:spcPts val="1000"/>
              </a:spcAft>
            </a:pPr>
            <a:r>
              <a:rPr lang="zh-TW" altLang="zh-TW" sz="3000" dirty="0">
                <a:effectLst/>
                <a:latin typeface="標楷體" panose="03000509000000000000" pitchFamily="65" charset="-120"/>
                <a:ea typeface="標楷體" panose="03000509000000000000" pitchFamily="65" charset="-120"/>
                <a:cs typeface="Times New Roman" panose="02020603050405020304" pitchFamily="18" charset="0"/>
              </a:rPr>
              <a:t>非功能性需求</a:t>
            </a:r>
          </a:p>
          <a:p>
            <a:pPr marL="285750" lvl="0" indent="-285750">
              <a:lnSpc>
                <a:spcPct val="120000"/>
              </a:lnSpc>
              <a:spcAft>
                <a:spcPts val="1000"/>
              </a:spcAft>
              <a:buFont typeface="Arial" panose="020B0604020202020204" pitchFamily="34" charset="0"/>
              <a:buChar char="•"/>
            </a:pPr>
            <a:r>
              <a:rPr lang="zh-TW" altLang="zh-TW" dirty="0">
                <a:effectLst/>
                <a:latin typeface="標楷體" panose="03000509000000000000" pitchFamily="65" charset="-120"/>
                <a:ea typeface="標楷體" panose="03000509000000000000" pitchFamily="65" charset="-120"/>
                <a:cs typeface="Times New Roman" panose="02020603050405020304" pitchFamily="18" charset="0"/>
              </a:rPr>
              <a:t>介面性</a:t>
            </a:r>
            <a:r>
              <a:rPr lang="en-US" altLang="zh-TW" dirty="0">
                <a:effectLst/>
                <a:latin typeface="標楷體" panose="03000509000000000000" pitchFamily="65" charset="-120"/>
                <a:ea typeface="標楷體" panose="03000509000000000000" pitchFamily="65" charset="-120"/>
                <a:cs typeface="Times New Roman" panose="02020603050405020304" pitchFamily="18" charset="0"/>
              </a:rPr>
              <a:t> : </a:t>
            </a:r>
            <a:r>
              <a:rPr lang="zh-TW" altLang="zh-TW" dirty="0">
                <a:effectLst/>
                <a:latin typeface="標楷體" panose="03000509000000000000" pitchFamily="65" charset="-120"/>
                <a:ea typeface="標楷體" panose="03000509000000000000" pitchFamily="65" charset="-120"/>
                <a:cs typeface="Times New Roman" panose="02020603050405020304" pitchFamily="18" charset="0"/>
              </a:rPr>
              <a:t>簡易快速的介面可一步一步引導使用者操作。</a:t>
            </a:r>
          </a:p>
          <a:p>
            <a:pPr marL="285750" lvl="0" indent="-285750">
              <a:lnSpc>
                <a:spcPct val="120000"/>
              </a:lnSpc>
              <a:spcAft>
                <a:spcPts val="1000"/>
              </a:spcAft>
              <a:buFont typeface="Arial" panose="020B0604020202020204" pitchFamily="34" charset="0"/>
              <a:buChar char="•"/>
            </a:pPr>
            <a:r>
              <a:rPr lang="zh-TW" altLang="zh-TW" dirty="0">
                <a:effectLst/>
                <a:latin typeface="標楷體" panose="03000509000000000000" pitchFamily="65" charset="-120"/>
                <a:ea typeface="標楷體" panose="03000509000000000000" pitchFamily="65" charset="-120"/>
                <a:cs typeface="Times New Roman" panose="02020603050405020304" pitchFamily="18" charset="0"/>
              </a:rPr>
              <a:t>使用性</a:t>
            </a:r>
            <a:r>
              <a:rPr lang="en-US" altLang="zh-TW" dirty="0">
                <a:effectLst/>
                <a:latin typeface="標楷體" panose="03000509000000000000" pitchFamily="65" charset="-120"/>
                <a:ea typeface="標楷體" panose="03000509000000000000" pitchFamily="65" charset="-120"/>
                <a:cs typeface="Times New Roman" panose="02020603050405020304" pitchFamily="18" charset="0"/>
              </a:rPr>
              <a:t> : </a:t>
            </a:r>
            <a:r>
              <a:rPr lang="zh-TW" altLang="zh-TW" dirty="0">
                <a:effectLst/>
                <a:latin typeface="標楷體" panose="03000509000000000000" pitchFamily="65" charset="-120"/>
                <a:ea typeface="標楷體" panose="03000509000000000000" pitchFamily="65" charset="-120"/>
                <a:cs typeface="Times New Roman" panose="02020603050405020304" pitchFamily="18" charset="0"/>
              </a:rPr>
              <a:t>只需透過幾個選項與輸入診治方式即可完成操作。</a:t>
            </a:r>
          </a:p>
        </p:txBody>
      </p:sp>
    </p:spTree>
    <p:extLst>
      <p:ext uri="{BB962C8B-B14F-4D97-AF65-F5344CB8AC3E}">
        <p14:creationId xmlns:p14="http://schemas.microsoft.com/office/powerpoint/2010/main" val="965153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5484939" y="2060669"/>
            <a:ext cx="1028637" cy="103377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0" name="任意多边形 19"/>
          <p:cNvSpPr/>
          <p:nvPr/>
        </p:nvSpPr>
        <p:spPr>
          <a:xfrm rot="2700000">
            <a:off x="-2095382" y="209360"/>
            <a:ext cx="6410492" cy="6427355"/>
          </a:xfrm>
          <a:custGeom>
            <a:avLst/>
            <a:gdLst>
              <a:gd name="connsiteX0" fmla="*/ 0 w 6410492"/>
              <a:gd name="connsiteY0" fmla="*/ 1578016 h 6427355"/>
              <a:gd name="connsiteX1" fmla="*/ 1146670 w 6410492"/>
              <a:gd name="connsiteY1" fmla="*/ 431345 h 6427355"/>
              <a:gd name="connsiteX2" fmla="*/ 1146671 w 6410492"/>
              <a:gd name="connsiteY2" fmla="*/ 431345 h 6427355"/>
              <a:gd name="connsiteX3" fmla="*/ 1578016 w 6410492"/>
              <a:gd name="connsiteY3" fmla="*/ 0 h 6427355"/>
              <a:gd name="connsiteX4" fmla="*/ 5764900 w 6410492"/>
              <a:gd name="connsiteY4" fmla="*/ 0 h 6427355"/>
              <a:gd name="connsiteX5" fmla="*/ 6410492 w 6410492"/>
              <a:gd name="connsiteY5" fmla="*/ 645592 h 6427355"/>
              <a:gd name="connsiteX6" fmla="*/ 6410491 w 6410492"/>
              <a:gd name="connsiteY6" fmla="*/ 4866202 h 6427355"/>
              <a:gd name="connsiteX7" fmla="*/ 4849339 w 6410492"/>
              <a:gd name="connsiteY7" fmla="*/ 6427355 h 6427355"/>
              <a:gd name="connsiteX8" fmla="*/ 4238944 w 6410492"/>
              <a:gd name="connsiteY8" fmla="*/ 5816960 h 6427355"/>
              <a:gd name="connsiteX9" fmla="*/ 4238943 w 6410492"/>
              <a:gd name="connsiteY9" fmla="*/ 2171546 h 6427355"/>
              <a:gd name="connsiteX10" fmla="*/ 593530 w 6410492"/>
              <a:gd name="connsiteY10" fmla="*/ 2171546 h 64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492" h="6427355">
                <a:moveTo>
                  <a:pt x="0" y="1578016"/>
                </a:moveTo>
                <a:lnTo>
                  <a:pt x="1146670" y="431345"/>
                </a:lnTo>
                <a:lnTo>
                  <a:pt x="1146671" y="431345"/>
                </a:lnTo>
                <a:lnTo>
                  <a:pt x="1578016" y="0"/>
                </a:lnTo>
                <a:lnTo>
                  <a:pt x="5764900" y="0"/>
                </a:lnTo>
                <a:cubicBezTo>
                  <a:pt x="6121450" y="0"/>
                  <a:pt x="6410492" y="289042"/>
                  <a:pt x="6410492" y="645592"/>
                </a:cubicBezTo>
                <a:lnTo>
                  <a:pt x="6410491" y="4866202"/>
                </a:lnTo>
                <a:lnTo>
                  <a:pt x="4849339" y="6427355"/>
                </a:lnTo>
                <a:lnTo>
                  <a:pt x="4238944" y="5816960"/>
                </a:lnTo>
                <a:lnTo>
                  <a:pt x="4238943" y="2171546"/>
                </a:lnTo>
                <a:lnTo>
                  <a:pt x="593530" y="2171546"/>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6" name="任意多边形 5"/>
          <p:cNvSpPr/>
          <p:nvPr/>
        </p:nvSpPr>
        <p:spPr>
          <a:xfrm rot="2700000">
            <a:off x="1827643" y="44906"/>
            <a:ext cx="3850328" cy="3869559"/>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2" name="任意多边形 11"/>
          <p:cNvSpPr/>
          <p:nvPr/>
        </p:nvSpPr>
        <p:spPr>
          <a:xfrm rot="18900000" flipH="1">
            <a:off x="11660632" y="5888846"/>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3" name="文本框 12"/>
          <p:cNvSpPr txBox="1"/>
          <p:nvPr/>
        </p:nvSpPr>
        <p:spPr>
          <a:xfrm>
            <a:off x="6148614" y="3328693"/>
            <a:ext cx="2423677" cy="830997"/>
          </a:xfrm>
          <a:prstGeom prst="rect">
            <a:avLst/>
          </a:prstGeom>
          <a:noFill/>
        </p:spPr>
        <p:txBody>
          <a:bodyPr wrap="none" rtlCol="0">
            <a:spAutoFit/>
            <a:scene3d>
              <a:camera prst="orthographicFront"/>
              <a:lightRig rig="threePt" dir="t"/>
            </a:scene3d>
            <a:sp3d contourW="12700"/>
          </a:bodyPr>
          <a:lstStyle/>
          <a:p>
            <a:r>
              <a:rPr lang="en-US" altLang="zh-CN" sz="4800" dirty="0">
                <a:solidFill>
                  <a:schemeClr val="accent1"/>
                </a:solidFill>
                <a:latin typeface="Times New Roman" panose="02020603050405020304" pitchFamily="18" charset="0"/>
                <a:ea typeface="標楷體" panose="03000509000000000000" pitchFamily="65" charset="-120"/>
              </a:rPr>
              <a:t>PART 0</a:t>
            </a:r>
            <a:r>
              <a:rPr lang="en-US" altLang="zh-TW" sz="4800" dirty="0">
                <a:solidFill>
                  <a:schemeClr val="accent1"/>
                </a:solidFill>
                <a:latin typeface="Times New Roman" panose="02020603050405020304" pitchFamily="18" charset="0"/>
                <a:ea typeface="標楷體" panose="03000509000000000000" pitchFamily="65" charset="-120"/>
              </a:rPr>
              <a:t>6</a:t>
            </a:r>
            <a:endParaRPr lang="zh-CN" altLang="en-US" sz="4800" dirty="0">
              <a:solidFill>
                <a:schemeClr val="accent1"/>
              </a:solidFill>
              <a:latin typeface="Times New Roman" panose="02020603050405020304" pitchFamily="18" charset="0"/>
              <a:ea typeface="標楷體" panose="03000509000000000000" pitchFamily="65" charset="-120"/>
            </a:endParaRPr>
          </a:p>
        </p:txBody>
      </p:sp>
      <p:sp>
        <p:nvSpPr>
          <p:cNvPr id="14" name="文本框 13"/>
          <p:cNvSpPr txBox="1"/>
          <p:nvPr/>
        </p:nvSpPr>
        <p:spPr>
          <a:xfrm>
            <a:off x="6110514" y="4131820"/>
            <a:ext cx="4824101" cy="707886"/>
          </a:xfrm>
          <a:prstGeom prst="rect">
            <a:avLst/>
          </a:prstGeom>
          <a:noFill/>
        </p:spPr>
        <p:txBody>
          <a:bodyPr wrap="square" rtlCol="0">
            <a:spAutoFit/>
            <a:scene3d>
              <a:camera prst="orthographicFront"/>
              <a:lightRig rig="threePt" dir="t"/>
            </a:scene3d>
            <a:sp3d contourW="12700"/>
          </a:bodyPr>
          <a:lstStyle/>
          <a:p>
            <a:r>
              <a:rPr lang="zh-TW" altLang="en-US" sz="4000" b="1" dirty="0">
                <a:solidFill>
                  <a:schemeClr val="accent3"/>
                </a:solidFill>
                <a:latin typeface="Times New Roman" panose="02020603050405020304" pitchFamily="18" charset="0"/>
                <a:ea typeface="標楷體" panose="03000509000000000000" pitchFamily="65" charset="-120"/>
              </a:rPr>
              <a:t>組員工作分配</a:t>
            </a:r>
          </a:p>
        </p:txBody>
      </p:sp>
      <p:sp>
        <p:nvSpPr>
          <p:cNvPr id="17" name="任意多边形 16"/>
          <p:cNvSpPr/>
          <p:nvPr/>
        </p:nvSpPr>
        <p:spPr>
          <a:xfrm rot="2700000">
            <a:off x="9435201" y="912906"/>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任意多边形 17"/>
          <p:cNvSpPr/>
          <p:nvPr/>
        </p:nvSpPr>
        <p:spPr>
          <a:xfrm rot="2700000">
            <a:off x="10767277" y="5635597"/>
            <a:ext cx="602495" cy="605504"/>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Tree>
    <p:extLst>
      <p:ext uri="{BB962C8B-B14F-4D97-AF65-F5344CB8AC3E}">
        <p14:creationId xmlns:p14="http://schemas.microsoft.com/office/powerpoint/2010/main" val="730897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AE703BD1-C308-402E-B5B6-60A2A93987F7}"/>
              </a:ext>
            </a:extLst>
          </p:cNvPr>
          <p:cNvGrpSpPr/>
          <p:nvPr/>
        </p:nvGrpSpPr>
        <p:grpSpPr>
          <a:xfrm>
            <a:off x="1306703" y="1590359"/>
            <a:ext cx="4185761" cy="3234907"/>
            <a:chOff x="1103311" y="1282381"/>
            <a:chExt cx="5686372" cy="3234907"/>
          </a:xfrm>
        </p:grpSpPr>
        <p:sp>
          <p:nvSpPr>
            <p:cNvPr id="53" name="矩形 52"/>
            <p:cNvSpPr/>
            <p:nvPr/>
          </p:nvSpPr>
          <p:spPr>
            <a:xfrm>
              <a:off x="1103311" y="2240254"/>
              <a:ext cx="5686372" cy="2277034"/>
            </a:xfrm>
            <a:prstGeom prst="rect">
              <a:avLst/>
            </a:prstGeom>
          </p:spPr>
          <p:txBody>
            <a:bodyPr wrap="square">
              <a:spAutoFit/>
              <a:scene3d>
                <a:camera prst="orthographicFront"/>
                <a:lightRig rig="threePt" dir="t"/>
              </a:scene3d>
              <a:sp3d contourW="12700"/>
            </a:bodyPr>
            <a:lstStyle/>
            <a:p>
              <a:pPr>
                <a:lnSpc>
                  <a:spcPct val="120000"/>
                </a:lnSpc>
              </a:pPr>
              <a:r>
                <a:rPr lang="en-US" altLang="zh-TW" sz="2000" b="1" dirty="0">
                  <a:latin typeface="Times New Roman" panose="02020603050405020304" pitchFamily="18" charset="0"/>
                  <a:ea typeface="標楷體" panose="03000509000000000000" pitchFamily="65" charset="-120"/>
                </a:rPr>
                <a:t>1.</a:t>
              </a:r>
              <a:r>
                <a:rPr lang="zh-TW" altLang="en-US" sz="2000" b="1" dirty="0">
                  <a:latin typeface="Times New Roman" panose="02020603050405020304" pitchFamily="18" charset="0"/>
                  <a:ea typeface="標楷體" panose="03000509000000000000" pitchFamily="65" charset="-120"/>
                </a:rPr>
                <a:t> 熟悉影像處理方法</a:t>
              </a:r>
            </a:p>
            <a:p>
              <a:pPr>
                <a:lnSpc>
                  <a:spcPct val="120000"/>
                </a:lnSpc>
              </a:pPr>
              <a:r>
                <a:rPr lang="en-US" altLang="zh-TW" sz="2000" b="1" dirty="0">
                  <a:latin typeface="Times New Roman" panose="02020603050405020304" pitchFamily="18" charset="0"/>
                  <a:ea typeface="標楷體" panose="03000509000000000000" pitchFamily="65" charset="-120"/>
                </a:rPr>
                <a:t>2.</a:t>
              </a:r>
              <a:r>
                <a:rPr lang="zh-TW" altLang="en-US" sz="2000" b="1" dirty="0">
                  <a:latin typeface="Times New Roman" panose="02020603050405020304" pitchFamily="18" charset="0"/>
                  <a:ea typeface="標楷體" panose="03000509000000000000" pitchFamily="65" charset="-120"/>
                </a:rPr>
                <a:t>加強影像辨識度</a:t>
              </a:r>
            </a:p>
            <a:p>
              <a:pPr>
                <a:lnSpc>
                  <a:spcPct val="120000"/>
                </a:lnSpc>
              </a:pPr>
              <a:r>
                <a:rPr lang="en-US" altLang="zh-TW" sz="2000" b="1" dirty="0">
                  <a:latin typeface="Times New Roman" panose="02020603050405020304" pitchFamily="18" charset="0"/>
                  <a:ea typeface="標楷體" panose="03000509000000000000" pitchFamily="65" charset="-120"/>
                </a:rPr>
                <a:t>3.ResNet</a:t>
              </a:r>
              <a:r>
                <a:rPr lang="zh-TW" altLang="en-US" sz="2000" b="1" dirty="0">
                  <a:latin typeface="Times New Roman" panose="02020603050405020304" pitchFamily="18" charset="0"/>
                  <a:ea typeface="標楷體" panose="03000509000000000000" pitchFamily="65" charset="-120"/>
                </a:rPr>
                <a:t>模型研究</a:t>
              </a:r>
            </a:p>
            <a:p>
              <a:pPr>
                <a:lnSpc>
                  <a:spcPct val="120000"/>
                </a:lnSpc>
              </a:pPr>
              <a:r>
                <a:rPr lang="en-US" altLang="zh-TW" sz="2000" b="1" dirty="0">
                  <a:latin typeface="Times New Roman" panose="02020603050405020304" pitchFamily="18" charset="0"/>
                  <a:ea typeface="標楷體" panose="03000509000000000000" pitchFamily="65" charset="-120"/>
                </a:rPr>
                <a:t>4.EfficientNet</a:t>
              </a:r>
              <a:r>
                <a:rPr lang="zh-TW" altLang="en-US" sz="2000" b="1" dirty="0">
                  <a:latin typeface="Times New Roman" panose="02020603050405020304" pitchFamily="18" charset="0"/>
                  <a:ea typeface="標楷體" panose="03000509000000000000" pitchFamily="65" charset="-120"/>
                </a:rPr>
                <a:t>模型研究</a:t>
              </a:r>
            </a:p>
            <a:p>
              <a:pPr>
                <a:lnSpc>
                  <a:spcPct val="120000"/>
                </a:lnSpc>
              </a:pPr>
              <a:r>
                <a:rPr lang="en-US" altLang="zh-TW" sz="2000" b="1" dirty="0">
                  <a:latin typeface="Times New Roman" panose="02020603050405020304" pitchFamily="18" charset="0"/>
                  <a:ea typeface="標楷體" panose="03000509000000000000" pitchFamily="65" charset="-120"/>
                </a:rPr>
                <a:t>5.</a:t>
              </a:r>
              <a:r>
                <a:rPr lang="zh-TW" altLang="en-US" sz="2000" b="1" dirty="0">
                  <a:latin typeface="Times New Roman" panose="02020603050405020304" pitchFamily="18" charset="0"/>
                  <a:ea typeface="標楷體" panose="03000509000000000000" pitchFamily="65" charset="-120"/>
                </a:rPr>
                <a:t>研究前人處理方法</a:t>
              </a:r>
            </a:p>
            <a:p>
              <a:pPr>
                <a:lnSpc>
                  <a:spcPct val="120000"/>
                </a:lnSpc>
              </a:pPr>
              <a:r>
                <a:rPr lang="en-US" altLang="zh-TW" sz="2000" b="1" dirty="0">
                  <a:latin typeface="Times New Roman" panose="02020603050405020304" pitchFamily="18" charset="0"/>
                  <a:ea typeface="標楷體" panose="03000509000000000000" pitchFamily="65" charset="-120"/>
                </a:rPr>
                <a:t>6.</a:t>
              </a:r>
              <a:r>
                <a:rPr lang="zh-TW" altLang="en-US" sz="2000" b="1" dirty="0">
                  <a:latin typeface="Times New Roman" panose="02020603050405020304" pitchFamily="18" charset="0"/>
                  <a:ea typeface="標楷體" panose="03000509000000000000" pitchFamily="65" charset="-120"/>
                </a:rPr>
                <a:t>模型訓練</a:t>
              </a:r>
              <a:r>
                <a:rPr lang="en-US" altLang="zh-TW" sz="2000" b="1" dirty="0">
                  <a:latin typeface="Times New Roman" panose="02020603050405020304" pitchFamily="18" charset="0"/>
                  <a:ea typeface="標楷體" panose="03000509000000000000" pitchFamily="65" charset="-120"/>
                </a:rPr>
                <a:t>&amp;</a:t>
              </a:r>
              <a:r>
                <a:rPr lang="zh-TW" altLang="en-US" sz="2000" b="1" dirty="0">
                  <a:latin typeface="Times New Roman" panose="02020603050405020304" pitchFamily="18" charset="0"/>
                  <a:ea typeface="標楷體" panose="03000509000000000000" pitchFamily="65" charset="-120"/>
                </a:rPr>
                <a:t>校正</a:t>
              </a:r>
              <a:r>
                <a:rPr lang="en-US" altLang="zh-TW" sz="2000" b="1" dirty="0">
                  <a:latin typeface="Times New Roman" panose="02020603050405020304" pitchFamily="18" charset="0"/>
                  <a:ea typeface="標楷體" panose="03000509000000000000" pitchFamily="65" charset="-120"/>
                </a:rPr>
                <a:t>&amp;</a:t>
              </a:r>
              <a:r>
                <a:rPr lang="zh-TW" altLang="en-US" sz="2000" b="1" dirty="0">
                  <a:latin typeface="Times New Roman" panose="02020603050405020304" pitchFamily="18" charset="0"/>
                  <a:ea typeface="標楷體" panose="03000509000000000000" pitchFamily="65" charset="-120"/>
                </a:rPr>
                <a:t>防止過度擬合</a:t>
              </a:r>
              <a:endParaRPr lang="zh-CN" altLang="en-US" sz="2000" b="1" dirty="0">
                <a:latin typeface="Times New Roman" panose="02020603050405020304" pitchFamily="18" charset="0"/>
                <a:ea typeface="標楷體" panose="03000509000000000000" pitchFamily="65" charset="-120"/>
              </a:endParaRPr>
            </a:p>
          </p:txBody>
        </p:sp>
        <p:sp>
          <p:nvSpPr>
            <p:cNvPr id="62" name="矩形 61"/>
            <p:cNvSpPr/>
            <p:nvPr/>
          </p:nvSpPr>
          <p:spPr>
            <a:xfrm>
              <a:off x="1103311" y="1282381"/>
              <a:ext cx="2435725" cy="768993"/>
            </a:xfrm>
            <a:prstGeom prst="rect">
              <a:avLst/>
            </a:prstGeom>
          </p:spPr>
          <p:txBody>
            <a:bodyPr wrap="square">
              <a:spAutoFit/>
              <a:scene3d>
                <a:camera prst="orthographicFront"/>
                <a:lightRig rig="threePt" dir="t"/>
              </a:scene3d>
              <a:sp3d contourW="12700"/>
            </a:bodyPr>
            <a:lstStyle/>
            <a:p>
              <a:pPr>
                <a:lnSpc>
                  <a:spcPct val="120000"/>
                </a:lnSpc>
              </a:pPr>
              <a:r>
                <a:rPr lang="zh-TW" altLang="en-US" sz="4000" b="1" dirty="0">
                  <a:latin typeface="Times New Roman" panose="02020603050405020304" pitchFamily="18" charset="0"/>
                  <a:ea typeface="標楷體" panose="03000509000000000000" pitchFamily="65" charset="-120"/>
                </a:rPr>
                <a:t>林景順</a:t>
              </a:r>
              <a:endParaRPr lang="zh-CN" altLang="en-US" sz="4000" b="1" dirty="0">
                <a:latin typeface="Times New Roman" panose="02020603050405020304" pitchFamily="18" charset="0"/>
                <a:ea typeface="標楷體" panose="03000509000000000000" pitchFamily="65" charset="-120"/>
              </a:endParaRPr>
            </a:p>
          </p:txBody>
        </p:sp>
      </p:grpSp>
      <p:grpSp>
        <p:nvGrpSpPr>
          <p:cNvPr id="36" name="群組 35">
            <a:extLst>
              <a:ext uri="{FF2B5EF4-FFF2-40B4-BE49-F238E27FC236}">
                <a16:creationId xmlns:a16="http://schemas.microsoft.com/office/drawing/2014/main" id="{5B968FF7-EB1A-4AD6-AEA7-0F8F9B090F98}"/>
              </a:ext>
            </a:extLst>
          </p:cNvPr>
          <p:cNvGrpSpPr/>
          <p:nvPr/>
        </p:nvGrpSpPr>
        <p:grpSpPr>
          <a:xfrm>
            <a:off x="-102618" y="10205"/>
            <a:ext cx="5734535" cy="922385"/>
            <a:chOff x="-102618" y="10205"/>
            <a:chExt cx="5734535" cy="922385"/>
          </a:xfrm>
        </p:grpSpPr>
        <p:grpSp>
          <p:nvGrpSpPr>
            <p:cNvPr id="38" name="群組 37">
              <a:extLst>
                <a:ext uri="{FF2B5EF4-FFF2-40B4-BE49-F238E27FC236}">
                  <a16:creationId xmlns:a16="http://schemas.microsoft.com/office/drawing/2014/main" id="{3C85B8A0-7446-42BB-915C-ECF2C802A1A5}"/>
                </a:ext>
              </a:extLst>
            </p:cNvPr>
            <p:cNvGrpSpPr/>
            <p:nvPr/>
          </p:nvGrpSpPr>
          <p:grpSpPr>
            <a:xfrm>
              <a:off x="99493" y="10205"/>
              <a:ext cx="5532424" cy="922385"/>
              <a:chOff x="99493" y="10205"/>
              <a:chExt cx="5532424" cy="922385"/>
            </a:xfrm>
          </p:grpSpPr>
          <p:sp>
            <p:nvSpPr>
              <p:cNvPr id="40" name="文本框 17">
                <a:extLst>
                  <a:ext uri="{FF2B5EF4-FFF2-40B4-BE49-F238E27FC236}">
                    <a16:creationId xmlns:a16="http://schemas.microsoft.com/office/drawing/2014/main" id="{8FA305C5-9AE3-4CC8-B7E2-032E44816177}"/>
                  </a:ext>
                </a:extLst>
              </p:cNvPr>
              <p:cNvSpPr txBox="1"/>
              <p:nvPr/>
            </p:nvSpPr>
            <p:spPr>
              <a:xfrm>
                <a:off x="1446156" y="10205"/>
                <a:ext cx="4185761" cy="892552"/>
              </a:xfrm>
              <a:prstGeom prst="rect">
                <a:avLst/>
              </a:prstGeom>
              <a:noFill/>
            </p:spPr>
            <p:txBody>
              <a:bodyPr wrap="none" rtlCol="0">
                <a:spAutoFit/>
                <a:scene3d>
                  <a:camera prst="orthographicFront"/>
                  <a:lightRig rig="threePt" dir="t"/>
                </a:scene3d>
                <a:sp3d contourW="12700"/>
              </a:bodyPr>
              <a:lstStyle/>
              <a:p>
                <a:r>
                  <a:rPr lang="zh-TW" altLang="en-US" sz="5200" b="1" dirty="0">
                    <a:solidFill>
                      <a:schemeClr val="accent3"/>
                    </a:solidFill>
                    <a:latin typeface="Times New Roman" panose="02020603050405020304" pitchFamily="18" charset="0"/>
                    <a:ea typeface="標楷體" panose="03000509000000000000" pitchFamily="65" charset="-120"/>
                  </a:rPr>
                  <a:t>組員工作分配</a:t>
                </a:r>
              </a:p>
            </p:txBody>
          </p:sp>
          <p:sp>
            <p:nvSpPr>
              <p:cNvPr id="41" name="任意多边形 47">
                <a:extLst>
                  <a:ext uri="{FF2B5EF4-FFF2-40B4-BE49-F238E27FC236}">
                    <a16:creationId xmlns:a16="http://schemas.microsoft.com/office/drawing/2014/main" id="{0AC059EE-17C2-4DAF-92F7-D7432CDC408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39" name="任意多边形 48">
              <a:extLst>
                <a:ext uri="{FF2B5EF4-FFF2-40B4-BE49-F238E27FC236}">
                  <a16:creationId xmlns:a16="http://schemas.microsoft.com/office/drawing/2014/main" id="{CAFC92B2-E631-47F8-BD3F-363171245FAC}"/>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grpSp>
        <p:nvGrpSpPr>
          <p:cNvPr id="3" name="群組 2">
            <a:extLst>
              <a:ext uri="{FF2B5EF4-FFF2-40B4-BE49-F238E27FC236}">
                <a16:creationId xmlns:a16="http://schemas.microsoft.com/office/drawing/2014/main" id="{A837006B-A26C-4588-98A4-14E256D6A0E5}"/>
              </a:ext>
            </a:extLst>
          </p:cNvPr>
          <p:cNvGrpSpPr/>
          <p:nvPr/>
        </p:nvGrpSpPr>
        <p:grpSpPr>
          <a:xfrm>
            <a:off x="6133720" y="1590359"/>
            <a:ext cx="5160580" cy="3604238"/>
            <a:chOff x="6074979" y="1264320"/>
            <a:chExt cx="6117021" cy="3604238"/>
          </a:xfrm>
        </p:grpSpPr>
        <p:sp>
          <p:nvSpPr>
            <p:cNvPr id="59" name="矩形 58"/>
            <p:cNvSpPr/>
            <p:nvPr/>
          </p:nvSpPr>
          <p:spPr>
            <a:xfrm>
              <a:off x="6074979" y="1264320"/>
              <a:ext cx="2050552" cy="768415"/>
            </a:xfrm>
            <a:prstGeom prst="rect">
              <a:avLst/>
            </a:prstGeom>
          </p:spPr>
          <p:txBody>
            <a:bodyPr wrap="square">
              <a:spAutoFit/>
              <a:scene3d>
                <a:camera prst="orthographicFront"/>
                <a:lightRig rig="threePt" dir="t"/>
              </a:scene3d>
              <a:sp3d contourW="12700"/>
            </a:bodyPr>
            <a:lstStyle/>
            <a:p>
              <a:pPr algn="just">
                <a:lnSpc>
                  <a:spcPct val="120000"/>
                </a:lnSpc>
              </a:pPr>
              <a:r>
                <a:rPr lang="zh-TW" altLang="en-US" sz="4000" b="1" dirty="0">
                  <a:latin typeface="Times New Roman" panose="02020603050405020304" pitchFamily="18" charset="0"/>
                  <a:ea typeface="標楷體" panose="03000509000000000000" pitchFamily="65" charset="-120"/>
                </a:rPr>
                <a:t>鄭宗軒</a:t>
              </a:r>
              <a:endParaRPr lang="zh-CN" altLang="en-US" sz="4000" b="1" dirty="0">
                <a:latin typeface="Times New Roman" panose="02020603050405020304" pitchFamily="18" charset="0"/>
                <a:ea typeface="標楷體" panose="03000509000000000000" pitchFamily="65" charset="-120"/>
              </a:endParaRPr>
            </a:p>
          </p:txBody>
        </p:sp>
        <p:sp>
          <p:nvSpPr>
            <p:cNvPr id="43" name="矩形 42">
              <a:extLst>
                <a:ext uri="{FF2B5EF4-FFF2-40B4-BE49-F238E27FC236}">
                  <a16:creationId xmlns:a16="http://schemas.microsoft.com/office/drawing/2014/main" id="{E801BEF4-C2B1-4822-B038-268DC635A1B0}"/>
                </a:ext>
              </a:extLst>
            </p:cNvPr>
            <p:cNvSpPr/>
            <p:nvPr/>
          </p:nvSpPr>
          <p:spPr>
            <a:xfrm>
              <a:off x="6074979" y="2222193"/>
              <a:ext cx="6117021" cy="2646365"/>
            </a:xfrm>
            <a:prstGeom prst="rect">
              <a:avLst/>
            </a:prstGeom>
          </p:spPr>
          <p:txBody>
            <a:bodyPr wrap="square">
              <a:spAutoFit/>
              <a:scene3d>
                <a:camera prst="orthographicFront"/>
                <a:lightRig rig="threePt" dir="t"/>
              </a:scene3d>
              <a:sp3d contourW="12700"/>
            </a:bodyPr>
            <a:lstStyle/>
            <a:p>
              <a:pPr>
                <a:lnSpc>
                  <a:spcPct val="120000"/>
                </a:lnSpc>
              </a:pPr>
              <a:r>
                <a:rPr lang="en-US" altLang="zh-TW" sz="2000" b="1" dirty="0">
                  <a:latin typeface="Times New Roman" panose="02020603050405020304" pitchFamily="18" charset="0"/>
                  <a:ea typeface="標楷體" panose="03000509000000000000" pitchFamily="65" charset="-120"/>
                </a:rPr>
                <a:t>1.</a:t>
              </a:r>
              <a:r>
                <a:rPr lang="zh-TW" altLang="en-US" sz="2000" b="1" dirty="0">
                  <a:latin typeface="Times New Roman" panose="02020603050405020304" pitchFamily="18" charset="0"/>
                  <a:ea typeface="標楷體" panose="03000509000000000000" pitchFamily="65" charset="-120"/>
                </a:rPr>
                <a:t>原始影像分析</a:t>
              </a:r>
            </a:p>
            <a:p>
              <a:pPr>
                <a:lnSpc>
                  <a:spcPct val="120000"/>
                </a:lnSpc>
              </a:pPr>
              <a:r>
                <a:rPr lang="en-US" altLang="zh-TW" sz="2000" b="1" dirty="0">
                  <a:latin typeface="Times New Roman" panose="02020603050405020304" pitchFamily="18" charset="0"/>
                  <a:ea typeface="標楷體" panose="03000509000000000000" pitchFamily="65" charset="-120"/>
                </a:rPr>
                <a:t>2.VGG</a:t>
              </a:r>
              <a:r>
                <a:rPr lang="zh-TW" altLang="en-US" sz="2000" b="1" dirty="0">
                  <a:latin typeface="Times New Roman" panose="02020603050405020304" pitchFamily="18" charset="0"/>
                  <a:ea typeface="標楷體" panose="03000509000000000000" pitchFamily="65" charset="-120"/>
                </a:rPr>
                <a:t>模型研究</a:t>
              </a:r>
            </a:p>
            <a:p>
              <a:pPr>
                <a:lnSpc>
                  <a:spcPct val="120000"/>
                </a:lnSpc>
              </a:pPr>
              <a:r>
                <a:rPr lang="en-US" altLang="zh-TW" sz="2000" b="1" dirty="0">
                  <a:latin typeface="Times New Roman" panose="02020603050405020304" pitchFamily="18" charset="0"/>
                  <a:ea typeface="標楷體" panose="03000509000000000000" pitchFamily="65" charset="-120"/>
                </a:rPr>
                <a:t>3.</a:t>
              </a:r>
              <a:r>
                <a:rPr lang="zh-TW" altLang="en-US" sz="2000" b="1" dirty="0">
                  <a:latin typeface="Times New Roman" panose="02020603050405020304" pitchFamily="18" charset="0"/>
                  <a:ea typeface="標楷體" panose="03000509000000000000" pitchFamily="65" charset="-120"/>
                </a:rPr>
                <a:t>調整參數及訓練驗證資料比例</a:t>
              </a:r>
            </a:p>
            <a:p>
              <a:pPr>
                <a:lnSpc>
                  <a:spcPct val="120000"/>
                </a:lnSpc>
              </a:pPr>
              <a:r>
                <a:rPr lang="en-US" altLang="zh-TW" sz="2000" b="1" dirty="0">
                  <a:latin typeface="Times New Roman" panose="02020603050405020304" pitchFamily="18" charset="0"/>
                  <a:ea typeface="標楷體" panose="03000509000000000000" pitchFamily="65" charset="-120"/>
                </a:rPr>
                <a:t>4.</a:t>
              </a:r>
              <a:r>
                <a:rPr lang="zh-TW" altLang="en-US" sz="2000" b="1" dirty="0">
                  <a:latin typeface="Times New Roman" panose="02020603050405020304" pitchFamily="18" charset="0"/>
                  <a:ea typeface="標楷體" panose="03000509000000000000" pitchFamily="65" charset="-120"/>
                </a:rPr>
                <a:t>建立視覺化預測結果</a:t>
              </a:r>
            </a:p>
            <a:p>
              <a:pPr>
                <a:lnSpc>
                  <a:spcPct val="120000"/>
                </a:lnSpc>
              </a:pPr>
              <a:r>
                <a:rPr lang="en-US" altLang="zh-TW" sz="2000" b="1" dirty="0">
                  <a:latin typeface="Times New Roman" panose="02020603050405020304" pitchFamily="18" charset="0"/>
                  <a:ea typeface="標楷體" panose="03000509000000000000" pitchFamily="65" charset="-120"/>
                </a:rPr>
                <a:t>5.</a:t>
              </a:r>
              <a:r>
                <a:rPr lang="zh-TW" altLang="en-US" sz="2000" b="1" dirty="0">
                  <a:latin typeface="Times New Roman" panose="02020603050405020304" pitchFamily="18" charset="0"/>
                  <a:ea typeface="標楷體" panose="03000509000000000000" pitchFamily="65" charset="-120"/>
                </a:rPr>
                <a:t>辨識系統設計</a:t>
              </a:r>
            </a:p>
            <a:p>
              <a:pPr>
                <a:lnSpc>
                  <a:spcPct val="120000"/>
                </a:lnSpc>
              </a:pPr>
              <a:r>
                <a:rPr lang="en-US" altLang="zh-TW" sz="2000" b="1" dirty="0">
                  <a:latin typeface="Times New Roman" panose="02020603050405020304" pitchFamily="18" charset="0"/>
                  <a:ea typeface="標楷體" panose="03000509000000000000" pitchFamily="65" charset="-120"/>
                </a:rPr>
                <a:t>6.</a:t>
              </a:r>
              <a:r>
                <a:rPr lang="zh-TW" altLang="en-US" sz="2000" b="1" dirty="0">
                  <a:latin typeface="Times New Roman" panose="02020603050405020304" pitchFamily="18" charset="0"/>
                  <a:ea typeface="標楷體" panose="03000509000000000000" pitchFamily="65" charset="-120"/>
                </a:rPr>
                <a:t>整合系統前後端</a:t>
              </a:r>
            </a:p>
            <a:p>
              <a:pPr>
                <a:lnSpc>
                  <a:spcPct val="120000"/>
                </a:lnSpc>
              </a:pPr>
              <a:r>
                <a:rPr lang="en-US" altLang="zh-TW" sz="2000" b="1" dirty="0">
                  <a:latin typeface="Times New Roman" panose="02020603050405020304" pitchFamily="18" charset="0"/>
                  <a:ea typeface="標楷體" panose="03000509000000000000" pitchFamily="65" charset="-120"/>
                </a:rPr>
                <a:t>7.</a:t>
              </a:r>
              <a:r>
                <a:rPr lang="zh-TW" altLang="en-US" sz="2000" b="1" dirty="0">
                  <a:latin typeface="Times New Roman" panose="02020603050405020304" pitchFamily="18" charset="0"/>
                  <a:ea typeface="標楷體" panose="03000509000000000000" pitchFamily="65" charset="-120"/>
                </a:rPr>
                <a:t>系統測試及撰寫報告書</a:t>
              </a:r>
            </a:p>
          </p:txBody>
        </p:sp>
      </p:grpSp>
    </p:spTree>
    <p:extLst>
      <p:ext uri="{BB962C8B-B14F-4D97-AF65-F5344CB8AC3E}">
        <p14:creationId xmlns:p14="http://schemas.microsoft.com/office/powerpoint/2010/main" val="3691926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5484939" y="2060669"/>
            <a:ext cx="1028637" cy="103377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0" name="任意多边形 19"/>
          <p:cNvSpPr/>
          <p:nvPr/>
        </p:nvSpPr>
        <p:spPr>
          <a:xfrm rot="2700000">
            <a:off x="-2095382" y="209360"/>
            <a:ext cx="6410492" cy="6427355"/>
          </a:xfrm>
          <a:custGeom>
            <a:avLst/>
            <a:gdLst>
              <a:gd name="connsiteX0" fmla="*/ 0 w 6410492"/>
              <a:gd name="connsiteY0" fmla="*/ 1578016 h 6427355"/>
              <a:gd name="connsiteX1" fmla="*/ 1146670 w 6410492"/>
              <a:gd name="connsiteY1" fmla="*/ 431345 h 6427355"/>
              <a:gd name="connsiteX2" fmla="*/ 1146671 w 6410492"/>
              <a:gd name="connsiteY2" fmla="*/ 431345 h 6427355"/>
              <a:gd name="connsiteX3" fmla="*/ 1578016 w 6410492"/>
              <a:gd name="connsiteY3" fmla="*/ 0 h 6427355"/>
              <a:gd name="connsiteX4" fmla="*/ 5764900 w 6410492"/>
              <a:gd name="connsiteY4" fmla="*/ 0 h 6427355"/>
              <a:gd name="connsiteX5" fmla="*/ 6410492 w 6410492"/>
              <a:gd name="connsiteY5" fmla="*/ 645592 h 6427355"/>
              <a:gd name="connsiteX6" fmla="*/ 6410491 w 6410492"/>
              <a:gd name="connsiteY6" fmla="*/ 4866202 h 6427355"/>
              <a:gd name="connsiteX7" fmla="*/ 4849339 w 6410492"/>
              <a:gd name="connsiteY7" fmla="*/ 6427355 h 6427355"/>
              <a:gd name="connsiteX8" fmla="*/ 4238944 w 6410492"/>
              <a:gd name="connsiteY8" fmla="*/ 5816960 h 6427355"/>
              <a:gd name="connsiteX9" fmla="*/ 4238943 w 6410492"/>
              <a:gd name="connsiteY9" fmla="*/ 2171546 h 6427355"/>
              <a:gd name="connsiteX10" fmla="*/ 593530 w 6410492"/>
              <a:gd name="connsiteY10" fmla="*/ 2171546 h 64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492" h="6427355">
                <a:moveTo>
                  <a:pt x="0" y="1578016"/>
                </a:moveTo>
                <a:lnTo>
                  <a:pt x="1146670" y="431345"/>
                </a:lnTo>
                <a:lnTo>
                  <a:pt x="1146671" y="431345"/>
                </a:lnTo>
                <a:lnTo>
                  <a:pt x="1578016" y="0"/>
                </a:lnTo>
                <a:lnTo>
                  <a:pt x="5764900" y="0"/>
                </a:lnTo>
                <a:cubicBezTo>
                  <a:pt x="6121450" y="0"/>
                  <a:pt x="6410492" y="289042"/>
                  <a:pt x="6410492" y="645592"/>
                </a:cubicBezTo>
                <a:lnTo>
                  <a:pt x="6410491" y="4866202"/>
                </a:lnTo>
                <a:lnTo>
                  <a:pt x="4849339" y="6427355"/>
                </a:lnTo>
                <a:lnTo>
                  <a:pt x="4238944" y="5816960"/>
                </a:lnTo>
                <a:lnTo>
                  <a:pt x="4238943" y="2171546"/>
                </a:lnTo>
                <a:lnTo>
                  <a:pt x="593530" y="2171546"/>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6" name="任意多边形 5"/>
          <p:cNvSpPr/>
          <p:nvPr/>
        </p:nvSpPr>
        <p:spPr>
          <a:xfrm rot="2700000">
            <a:off x="1827643" y="44906"/>
            <a:ext cx="3850328" cy="3869559"/>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2" name="任意多边形 11"/>
          <p:cNvSpPr/>
          <p:nvPr/>
        </p:nvSpPr>
        <p:spPr>
          <a:xfrm rot="18900000" flipH="1">
            <a:off x="11660632" y="5888846"/>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3" name="文本框 12"/>
          <p:cNvSpPr txBox="1"/>
          <p:nvPr/>
        </p:nvSpPr>
        <p:spPr>
          <a:xfrm>
            <a:off x="6148614" y="3328693"/>
            <a:ext cx="2423677" cy="830997"/>
          </a:xfrm>
          <a:prstGeom prst="rect">
            <a:avLst/>
          </a:prstGeom>
          <a:noFill/>
        </p:spPr>
        <p:txBody>
          <a:bodyPr wrap="none" rtlCol="0">
            <a:spAutoFit/>
            <a:scene3d>
              <a:camera prst="orthographicFront"/>
              <a:lightRig rig="threePt" dir="t"/>
            </a:scene3d>
            <a:sp3d contourW="12700"/>
          </a:bodyPr>
          <a:lstStyle/>
          <a:p>
            <a:r>
              <a:rPr lang="en-US" altLang="zh-CN" sz="4800" dirty="0">
                <a:solidFill>
                  <a:schemeClr val="accent1"/>
                </a:solidFill>
                <a:latin typeface="Times New Roman" panose="02020603050405020304" pitchFamily="18" charset="0"/>
                <a:ea typeface="標楷體" panose="03000509000000000000" pitchFamily="65" charset="-120"/>
              </a:rPr>
              <a:t>PART 0</a:t>
            </a:r>
            <a:r>
              <a:rPr lang="en-US" altLang="zh-TW" sz="4800" dirty="0">
                <a:solidFill>
                  <a:schemeClr val="accent1"/>
                </a:solidFill>
                <a:latin typeface="Times New Roman" panose="02020603050405020304" pitchFamily="18" charset="0"/>
                <a:ea typeface="標楷體" panose="03000509000000000000" pitchFamily="65" charset="-120"/>
              </a:rPr>
              <a:t>7</a:t>
            </a:r>
            <a:endParaRPr lang="zh-CN" altLang="en-US" sz="4800" dirty="0">
              <a:solidFill>
                <a:schemeClr val="accent1"/>
              </a:solidFill>
              <a:latin typeface="Times New Roman" panose="02020603050405020304" pitchFamily="18" charset="0"/>
              <a:ea typeface="標楷體" panose="03000509000000000000" pitchFamily="65" charset="-120"/>
            </a:endParaRPr>
          </a:p>
        </p:txBody>
      </p:sp>
      <p:sp>
        <p:nvSpPr>
          <p:cNvPr id="14" name="文本框 13"/>
          <p:cNvSpPr txBox="1"/>
          <p:nvPr/>
        </p:nvSpPr>
        <p:spPr>
          <a:xfrm>
            <a:off x="6110514" y="4131820"/>
            <a:ext cx="4824101" cy="707886"/>
          </a:xfrm>
          <a:prstGeom prst="rect">
            <a:avLst/>
          </a:prstGeom>
          <a:noFill/>
        </p:spPr>
        <p:txBody>
          <a:bodyPr wrap="square" rtlCol="0">
            <a:spAutoFit/>
            <a:scene3d>
              <a:camera prst="orthographicFront"/>
              <a:lightRig rig="threePt" dir="t"/>
            </a:scene3d>
            <a:sp3d contourW="12700"/>
          </a:bodyPr>
          <a:lstStyle/>
          <a:p>
            <a:r>
              <a:rPr lang="zh-TW" altLang="en-US" sz="4000" b="1" dirty="0">
                <a:solidFill>
                  <a:schemeClr val="accent3"/>
                </a:solidFill>
                <a:latin typeface="Times New Roman" panose="02020603050405020304" pitchFamily="18" charset="0"/>
                <a:ea typeface="標楷體" panose="03000509000000000000" pitchFamily="65" charset="-120"/>
              </a:rPr>
              <a:t>系統特色</a:t>
            </a:r>
          </a:p>
        </p:txBody>
      </p:sp>
      <p:sp>
        <p:nvSpPr>
          <p:cNvPr id="17" name="任意多边形 16"/>
          <p:cNvSpPr/>
          <p:nvPr/>
        </p:nvSpPr>
        <p:spPr>
          <a:xfrm rot="2700000">
            <a:off x="9435201" y="912906"/>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任意多边形 17"/>
          <p:cNvSpPr/>
          <p:nvPr/>
        </p:nvSpPr>
        <p:spPr>
          <a:xfrm rot="2700000">
            <a:off x="10767277" y="5635597"/>
            <a:ext cx="602495" cy="605504"/>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Tree>
    <p:extLst>
      <p:ext uri="{BB962C8B-B14F-4D97-AF65-F5344CB8AC3E}">
        <p14:creationId xmlns:p14="http://schemas.microsoft.com/office/powerpoint/2010/main" val="16081891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2743854" y="3390090"/>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2" name="矩形 51"/>
          <p:cNvSpPr/>
          <p:nvPr/>
        </p:nvSpPr>
        <p:spPr>
          <a:xfrm>
            <a:off x="6709050" y="3390090"/>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4" name="矩形 53"/>
          <p:cNvSpPr/>
          <p:nvPr/>
        </p:nvSpPr>
        <p:spPr>
          <a:xfrm>
            <a:off x="6709050" y="5134463"/>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5" name="矩形 54"/>
          <p:cNvSpPr/>
          <p:nvPr/>
        </p:nvSpPr>
        <p:spPr>
          <a:xfrm>
            <a:off x="4910975" y="1744288"/>
            <a:ext cx="2905153" cy="664221"/>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4503429" cy="923330"/>
            <a:chOff x="-102618" y="10205"/>
            <a:chExt cx="4503429" cy="923330"/>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4301318" cy="923330"/>
              <a:chOff x="99493" y="10205"/>
              <a:chExt cx="4301318" cy="923330"/>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2954655" cy="923330"/>
              </a:xfrm>
              <a:prstGeom prst="rect">
                <a:avLst/>
              </a:prstGeom>
              <a:noFill/>
            </p:spPr>
            <p:txBody>
              <a:bodyPr wrap="none" rtlCol="0">
                <a:spAutoFit/>
                <a:scene3d>
                  <a:camera prst="orthographicFront"/>
                  <a:lightRig rig="threePt" dir="t"/>
                </a:scene3d>
                <a:sp3d contourW="12700"/>
              </a:bodyPr>
              <a:lstStyle/>
              <a:p>
                <a:r>
                  <a:rPr lang="zh-TW" altLang="en-US" sz="5400" b="1" dirty="0">
                    <a:solidFill>
                      <a:schemeClr val="accent3"/>
                    </a:solidFill>
                    <a:latin typeface="Times New Roman" panose="02020603050405020304" pitchFamily="18" charset="0"/>
                    <a:ea typeface="標楷體" panose="03000509000000000000" pitchFamily="65" charset="-120"/>
                  </a:rPr>
                  <a:t>系統特色</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grpSp>
        <p:nvGrpSpPr>
          <p:cNvPr id="14" name="群組 13">
            <a:extLst>
              <a:ext uri="{FF2B5EF4-FFF2-40B4-BE49-F238E27FC236}">
                <a16:creationId xmlns:a16="http://schemas.microsoft.com/office/drawing/2014/main" id="{FBE3BB5C-C055-41D8-868A-50CFB57AF6C1}"/>
              </a:ext>
            </a:extLst>
          </p:cNvPr>
          <p:cNvGrpSpPr/>
          <p:nvPr/>
        </p:nvGrpSpPr>
        <p:grpSpPr>
          <a:xfrm>
            <a:off x="1822465" y="2068360"/>
            <a:ext cx="9010465" cy="611362"/>
            <a:chOff x="2392812" y="2852403"/>
            <a:chExt cx="9010465" cy="611362"/>
          </a:xfrm>
        </p:grpSpPr>
        <p:sp>
          <p:nvSpPr>
            <p:cNvPr id="15" name="矩形 14">
              <a:extLst>
                <a:ext uri="{FF2B5EF4-FFF2-40B4-BE49-F238E27FC236}">
                  <a16:creationId xmlns:a16="http://schemas.microsoft.com/office/drawing/2014/main" id="{F14BB39D-2A75-4CF0-8454-C80AA0B37305}"/>
                </a:ext>
              </a:extLst>
            </p:cNvPr>
            <p:cNvSpPr/>
            <p:nvPr/>
          </p:nvSpPr>
          <p:spPr>
            <a:xfrm>
              <a:off x="2978267" y="2852403"/>
              <a:ext cx="8425010" cy="599395"/>
            </a:xfrm>
            <a:prstGeom prst="rect">
              <a:avLst/>
            </a:prstGeom>
          </p:spPr>
          <p:txBody>
            <a:bodyPr wrap="square">
              <a:spAutoFit/>
              <a:scene3d>
                <a:camera prst="orthographicFront"/>
                <a:lightRig rig="threePt" dir="t"/>
              </a:scene3d>
              <a:sp3d contourW="12700"/>
            </a:bodyPr>
            <a:lstStyle/>
            <a:p>
              <a:pPr>
                <a:lnSpc>
                  <a:spcPct val="120000"/>
                </a:lnSpc>
              </a:pPr>
              <a:r>
                <a:rPr lang="zh-TW" altLang="en-US" sz="3000" b="1" dirty="0">
                  <a:solidFill>
                    <a:schemeClr val="tx1">
                      <a:lumMod val="65000"/>
                      <a:lumOff val="35000"/>
                    </a:schemeClr>
                  </a:solidFill>
                  <a:latin typeface="Times New Roman" panose="02020603050405020304" pitchFamily="18" charset="0"/>
                  <a:ea typeface="標楷體" panose="03000509000000000000" pitchFamily="65" charset="-120"/>
                </a:rPr>
                <a:t>病人在經過檢查後可以更快速的得知自己的病情</a:t>
              </a:r>
              <a:endParaRPr lang="zh-CN" altLang="en-US" sz="3000" b="1" dirty="0">
                <a:solidFill>
                  <a:schemeClr val="tx1">
                    <a:lumMod val="65000"/>
                    <a:lumOff val="35000"/>
                  </a:schemeClr>
                </a:solidFill>
                <a:latin typeface="Times New Roman" panose="02020603050405020304" pitchFamily="18" charset="0"/>
                <a:ea typeface="標楷體" panose="03000509000000000000" pitchFamily="65" charset="-120"/>
              </a:endParaRPr>
            </a:p>
          </p:txBody>
        </p:sp>
        <p:sp>
          <p:nvSpPr>
            <p:cNvPr id="16" name="橢圓 15">
              <a:extLst>
                <a:ext uri="{FF2B5EF4-FFF2-40B4-BE49-F238E27FC236}">
                  <a16:creationId xmlns:a16="http://schemas.microsoft.com/office/drawing/2014/main" id="{3A3E548F-18EA-427C-B5AF-A9A6256AD006}"/>
                </a:ext>
              </a:extLst>
            </p:cNvPr>
            <p:cNvSpPr/>
            <p:nvPr/>
          </p:nvSpPr>
          <p:spPr>
            <a:xfrm>
              <a:off x="2392812" y="2864370"/>
              <a:ext cx="585455" cy="59939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TW" sz="3500" b="1" dirty="0">
                  <a:latin typeface="Times New Roman" panose="02020603050405020304" pitchFamily="18" charset="0"/>
                  <a:ea typeface="標楷體" panose="03000509000000000000" pitchFamily="65" charset="-120"/>
                </a:rPr>
                <a:t>1</a:t>
              </a:r>
              <a:endParaRPr lang="zh-TW" altLang="en-US" sz="3500" b="1" dirty="0">
                <a:latin typeface="Times New Roman" panose="02020603050405020304" pitchFamily="18" charset="0"/>
                <a:ea typeface="標楷體" panose="03000509000000000000" pitchFamily="65" charset="-120"/>
              </a:endParaRPr>
            </a:p>
          </p:txBody>
        </p:sp>
      </p:grpSp>
      <p:grpSp>
        <p:nvGrpSpPr>
          <p:cNvPr id="3" name="群組 2">
            <a:extLst>
              <a:ext uri="{FF2B5EF4-FFF2-40B4-BE49-F238E27FC236}">
                <a16:creationId xmlns:a16="http://schemas.microsoft.com/office/drawing/2014/main" id="{E1ED2331-E746-4E4C-8240-8E3E6BED147F}"/>
              </a:ext>
            </a:extLst>
          </p:cNvPr>
          <p:cNvGrpSpPr/>
          <p:nvPr/>
        </p:nvGrpSpPr>
        <p:grpSpPr>
          <a:xfrm>
            <a:off x="1822465" y="3375046"/>
            <a:ext cx="8815055" cy="1153393"/>
            <a:chOff x="1760249" y="3317440"/>
            <a:chExt cx="8815055" cy="1153393"/>
          </a:xfrm>
        </p:grpSpPr>
        <p:sp>
          <p:nvSpPr>
            <p:cNvPr id="18" name="矩形 17">
              <a:extLst>
                <a:ext uri="{FF2B5EF4-FFF2-40B4-BE49-F238E27FC236}">
                  <a16:creationId xmlns:a16="http://schemas.microsoft.com/office/drawing/2014/main" id="{2B994167-7D6A-49A0-86F5-5EC1C01475C2}"/>
                </a:ext>
              </a:extLst>
            </p:cNvPr>
            <p:cNvSpPr/>
            <p:nvPr/>
          </p:nvSpPr>
          <p:spPr>
            <a:xfrm>
              <a:off x="2345704" y="3317440"/>
              <a:ext cx="8229600" cy="1153393"/>
            </a:xfrm>
            <a:prstGeom prst="rect">
              <a:avLst/>
            </a:prstGeom>
          </p:spPr>
          <p:txBody>
            <a:bodyPr wrap="square">
              <a:spAutoFit/>
              <a:scene3d>
                <a:camera prst="orthographicFront"/>
                <a:lightRig rig="threePt" dir="t"/>
              </a:scene3d>
              <a:sp3d contourW="12700"/>
            </a:bodyPr>
            <a:lstStyle/>
            <a:p>
              <a:pPr>
                <a:lnSpc>
                  <a:spcPct val="120000"/>
                </a:lnSpc>
              </a:pPr>
              <a:r>
                <a:rPr lang="zh-TW" altLang="en-US" sz="3000" b="1" dirty="0">
                  <a:solidFill>
                    <a:schemeClr val="tx1">
                      <a:lumMod val="65000"/>
                      <a:lumOff val="35000"/>
                    </a:schemeClr>
                  </a:solidFill>
                  <a:latin typeface="Times New Roman" panose="02020603050405020304" pitchFamily="18" charset="0"/>
                  <a:ea typeface="標楷體" panose="03000509000000000000" pitchFamily="65" charset="-120"/>
                </a:rPr>
                <a:t>醫師在得到病人眼球影像，經由</a:t>
              </a:r>
              <a:r>
                <a:rPr lang="en-US" altLang="zh-TW" sz="3000" b="1" dirty="0">
                  <a:solidFill>
                    <a:schemeClr val="tx1">
                      <a:lumMod val="65000"/>
                      <a:lumOff val="35000"/>
                    </a:schemeClr>
                  </a:solidFill>
                  <a:latin typeface="Times New Roman" panose="02020603050405020304" pitchFamily="18" charset="0"/>
                  <a:ea typeface="標楷體" panose="03000509000000000000" pitchFamily="65" charset="-120"/>
                </a:rPr>
                <a:t>AI</a:t>
              </a:r>
              <a:r>
                <a:rPr lang="zh-TW" altLang="en-US" sz="3000" b="1" dirty="0">
                  <a:solidFill>
                    <a:schemeClr val="tx1">
                      <a:lumMod val="65000"/>
                      <a:lumOff val="35000"/>
                    </a:schemeClr>
                  </a:solidFill>
                  <a:latin typeface="Times New Roman" panose="02020603050405020304" pitchFamily="18" charset="0"/>
                  <a:ea typeface="標楷體" panose="03000509000000000000" pitchFamily="65" charset="-120"/>
                </a:rPr>
                <a:t>的初步診斷後，再由醫師做最後確認</a:t>
              </a:r>
              <a:endParaRPr lang="zh-CN" altLang="en-US" sz="3000" b="1" dirty="0">
                <a:solidFill>
                  <a:schemeClr val="tx1">
                    <a:lumMod val="65000"/>
                    <a:lumOff val="35000"/>
                  </a:schemeClr>
                </a:solidFill>
                <a:latin typeface="Times New Roman" panose="02020603050405020304" pitchFamily="18" charset="0"/>
                <a:ea typeface="標楷體" panose="03000509000000000000" pitchFamily="65" charset="-120"/>
              </a:endParaRPr>
            </a:p>
          </p:txBody>
        </p:sp>
        <p:sp>
          <p:nvSpPr>
            <p:cNvPr id="23" name="橢圓 22">
              <a:extLst>
                <a:ext uri="{FF2B5EF4-FFF2-40B4-BE49-F238E27FC236}">
                  <a16:creationId xmlns:a16="http://schemas.microsoft.com/office/drawing/2014/main" id="{F06F70C4-ABBF-4C34-92DC-5A2995F957FB}"/>
                </a:ext>
              </a:extLst>
            </p:cNvPr>
            <p:cNvSpPr/>
            <p:nvPr/>
          </p:nvSpPr>
          <p:spPr>
            <a:xfrm>
              <a:off x="1760249" y="3319825"/>
              <a:ext cx="585455" cy="59939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TW" sz="3500" b="1" dirty="0">
                  <a:latin typeface="Times New Roman" panose="02020603050405020304" pitchFamily="18" charset="0"/>
                  <a:ea typeface="標楷體" panose="03000509000000000000" pitchFamily="65" charset="-120"/>
                </a:rPr>
                <a:t>2</a:t>
              </a:r>
              <a:endParaRPr lang="zh-TW" altLang="en-US" sz="3500" b="1" dirty="0">
                <a:latin typeface="Times New Roman" panose="02020603050405020304" pitchFamily="18" charset="0"/>
                <a:ea typeface="標楷體" panose="03000509000000000000" pitchFamily="65" charset="-120"/>
              </a:endParaRPr>
            </a:p>
          </p:txBody>
        </p:sp>
      </p:grpSp>
      <p:pic>
        <p:nvPicPr>
          <p:cNvPr id="5" name="圖片 4">
            <a:extLst>
              <a:ext uri="{FF2B5EF4-FFF2-40B4-BE49-F238E27FC236}">
                <a16:creationId xmlns:a16="http://schemas.microsoft.com/office/drawing/2014/main" id="{93B410C9-5454-4068-94B0-1C036FF0D69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222" b="96889" l="2667" r="96889">
                        <a14:foregroundMark x1="2667" y1="3111" x2="58667" y2="3111"/>
                        <a14:foregroundMark x1="61778" y1="4444" x2="62222" y2="85333"/>
                        <a14:foregroundMark x1="16889" y1="14222" x2="16889" y2="14222"/>
                        <a14:foregroundMark x1="16889" y1="14222" x2="16889" y2="14222"/>
                        <a14:foregroundMark x1="16889" y1="14222" x2="16889" y2="14222"/>
                        <a14:foregroundMark x1="18222" y1="14667" x2="18222" y2="14667"/>
                        <a14:foregroundMark x1="5333" y1="14667" x2="55111" y2="14222"/>
                        <a14:foregroundMark x1="3556" y1="16444" x2="3556" y2="95111"/>
                        <a14:foregroundMark x1="4000" y1="97333" x2="63111" y2="96889"/>
                        <a14:foregroundMark x1="20889" y1="25778" x2="15556" y2="28000"/>
                        <a14:foregroundMark x1="44444" y1="25333" x2="50667" y2="26222"/>
                        <a14:foregroundMark x1="50667" y1="28444" x2="43556" y2="47111"/>
                        <a14:foregroundMark x1="15111" y1="31556" x2="25778" y2="48889"/>
                        <a14:foregroundMark x1="32000" y1="53778" x2="46222" y2="79556"/>
                        <a14:foregroundMark x1="8444" y1="79111" x2="41333" y2="79556"/>
                        <a14:foregroundMark x1="69778" y1="76889" x2="86222" y2="59111"/>
                        <a14:foregroundMark x1="80000" y1="47111" x2="75111" y2="38222"/>
                        <a14:foregroundMark x1="79111" y1="29333" x2="85778" y2="26222"/>
                        <a14:foregroundMark x1="93333" y1="30667" x2="97333" y2="41778"/>
                        <a14:foregroundMark x1="83111" y1="15111" x2="86222" y2="15556"/>
                        <a14:foregroundMark x1="74222" y1="6667" x2="84000" y2="2222"/>
                        <a14:foregroundMark x1="20444" y1="40889" x2="18222" y2="43111"/>
                        <a14:backgroundMark x1="50222" y1="55111" x2="50222" y2="55111"/>
                        <a14:backgroundMark x1="51111" y1="44000" x2="51111" y2="62667"/>
                        <a14:backgroundMark x1="32000" y1="30667" x2="32000" y2="45333"/>
                      </a14:backgroundRemoval>
                    </a14:imgEffect>
                  </a14:imgLayer>
                </a14:imgProps>
              </a:ext>
              <a:ext uri="{28A0092B-C50C-407E-A947-70E740481C1C}">
                <a14:useLocalDpi xmlns:a14="http://schemas.microsoft.com/office/drawing/2010/main" val="0"/>
              </a:ext>
            </a:extLst>
          </a:blip>
          <a:stretch>
            <a:fillRect/>
          </a:stretch>
        </p:blipFill>
        <p:spPr>
          <a:xfrm>
            <a:off x="10248063" y="5134463"/>
            <a:ext cx="1373922" cy="1373922"/>
          </a:xfrm>
          <a:prstGeom prst="rect">
            <a:avLst/>
          </a:prstGeom>
        </p:spPr>
      </p:pic>
      <p:grpSp>
        <p:nvGrpSpPr>
          <p:cNvPr id="19" name="群組 18">
            <a:extLst>
              <a:ext uri="{FF2B5EF4-FFF2-40B4-BE49-F238E27FC236}">
                <a16:creationId xmlns:a16="http://schemas.microsoft.com/office/drawing/2014/main" id="{94987825-917E-452A-9813-E9E71E785DA3}"/>
              </a:ext>
            </a:extLst>
          </p:cNvPr>
          <p:cNvGrpSpPr/>
          <p:nvPr/>
        </p:nvGrpSpPr>
        <p:grpSpPr>
          <a:xfrm>
            <a:off x="1822465" y="5146430"/>
            <a:ext cx="8815055" cy="601780"/>
            <a:chOff x="1760249" y="3317440"/>
            <a:chExt cx="8815055" cy="601780"/>
          </a:xfrm>
        </p:grpSpPr>
        <p:sp>
          <p:nvSpPr>
            <p:cNvPr id="20" name="矩形 19">
              <a:extLst>
                <a:ext uri="{FF2B5EF4-FFF2-40B4-BE49-F238E27FC236}">
                  <a16:creationId xmlns:a16="http://schemas.microsoft.com/office/drawing/2014/main" id="{46E008B7-93A1-4F37-BB1B-AB472345F2D7}"/>
                </a:ext>
              </a:extLst>
            </p:cNvPr>
            <p:cNvSpPr/>
            <p:nvPr/>
          </p:nvSpPr>
          <p:spPr>
            <a:xfrm>
              <a:off x="2345704" y="3317440"/>
              <a:ext cx="8229600" cy="599395"/>
            </a:xfrm>
            <a:prstGeom prst="rect">
              <a:avLst/>
            </a:prstGeom>
          </p:spPr>
          <p:txBody>
            <a:bodyPr wrap="square">
              <a:spAutoFit/>
              <a:scene3d>
                <a:camera prst="orthographicFront"/>
                <a:lightRig rig="threePt" dir="t"/>
              </a:scene3d>
              <a:sp3d contourW="12700"/>
            </a:bodyPr>
            <a:lstStyle/>
            <a:p>
              <a:pPr>
                <a:lnSpc>
                  <a:spcPct val="120000"/>
                </a:lnSpc>
              </a:pPr>
              <a:r>
                <a:rPr lang="zh-TW" altLang="en-US" sz="3000" b="1" dirty="0">
                  <a:solidFill>
                    <a:schemeClr val="tx1">
                      <a:lumMod val="65000"/>
                      <a:lumOff val="35000"/>
                    </a:schemeClr>
                  </a:solidFill>
                  <a:latin typeface="Times New Roman" panose="02020603050405020304" pitchFamily="18" charset="0"/>
                  <a:ea typeface="標楷體" panose="03000509000000000000" pitchFamily="65" charset="-120"/>
                </a:rPr>
                <a:t>降低醫師診斷錯誤的機率</a:t>
              </a:r>
              <a:endParaRPr lang="zh-CN" altLang="en-US" sz="3000" b="1" dirty="0">
                <a:solidFill>
                  <a:schemeClr val="tx1">
                    <a:lumMod val="65000"/>
                    <a:lumOff val="35000"/>
                  </a:schemeClr>
                </a:solidFill>
                <a:latin typeface="Times New Roman" panose="02020603050405020304" pitchFamily="18" charset="0"/>
                <a:ea typeface="標楷體" panose="03000509000000000000" pitchFamily="65" charset="-120"/>
              </a:endParaRPr>
            </a:p>
          </p:txBody>
        </p:sp>
        <p:sp>
          <p:nvSpPr>
            <p:cNvPr id="21" name="橢圓 20">
              <a:extLst>
                <a:ext uri="{FF2B5EF4-FFF2-40B4-BE49-F238E27FC236}">
                  <a16:creationId xmlns:a16="http://schemas.microsoft.com/office/drawing/2014/main" id="{296328E3-F698-47F5-9DF1-E7D8ADDD8451}"/>
                </a:ext>
              </a:extLst>
            </p:cNvPr>
            <p:cNvSpPr/>
            <p:nvPr/>
          </p:nvSpPr>
          <p:spPr>
            <a:xfrm>
              <a:off x="1760249" y="3319825"/>
              <a:ext cx="585455" cy="59939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TW" sz="3500" b="1" dirty="0">
                  <a:latin typeface="Times New Roman" panose="02020603050405020304" pitchFamily="18" charset="0"/>
                  <a:ea typeface="標楷體" panose="03000509000000000000" pitchFamily="65" charset="-120"/>
                </a:rPr>
                <a:t>3</a:t>
              </a:r>
              <a:endParaRPr lang="zh-TW" altLang="en-US" sz="3500" b="1" dirty="0">
                <a:latin typeface="Times New Roman" panose="02020603050405020304" pitchFamily="18" charset="0"/>
                <a:ea typeface="標楷體" panose="03000509000000000000" pitchFamily="65" charset="-120"/>
              </a:endParaRPr>
            </a:p>
          </p:txBody>
        </p:sp>
      </p:grpSp>
    </p:spTree>
    <p:extLst>
      <p:ext uri="{BB962C8B-B14F-4D97-AF65-F5344CB8AC3E}">
        <p14:creationId xmlns:p14="http://schemas.microsoft.com/office/powerpoint/2010/main" val="607113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5484939" y="2060669"/>
            <a:ext cx="1028637" cy="103377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0" name="任意多边形 19"/>
          <p:cNvSpPr/>
          <p:nvPr/>
        </p:nvSpPr>
        <p:spPr>
          <a:xfrm rot="2700000">
            <a:off x="-2095382" y="209360"/>
            <a:ext cx="6410492" cy="6427355"/>
          </a:xfrm>
          <a:custGeom>
            <a:avLst/>
            <a:gdLst>
              <a:gd name="connsiteX0" fmla="*/ 0 w 6410492"/>
              <a:gd name="connsiteY0" fmla="*/ 1578016 h 6427355"/>
              <a:gd name="connsiteX1" fmla="*/ 1146670 w 6410492"/>
              <a:gd name="connsiteY1" fmla="*/ 431345 h 6427355"/>
              <a:gd name="connsiteX2" fmla="*/ 1146671 w 6410492"/>
              <a:gd name="connsiteY2" fmla="*/ 431345 h 6427355"/>
              <a:gd name="connsiteX3" fmla="*/ 1578016 w 6410492"/>
              <a:gd name="connsiteY3" fmla="*/ 0 h 6427355"/>
              <a:gd name="connsiteX4" fmla="*/ 5764900 w 6410492"/>
              <a:gd name="connsiteY4" fmla="*/ 0 h 6427355"/>
              <a:gd name="connsiteX5" fmla="*/ 6410492 w 6410492"/>
              <a:gd name="connsiteY5" fmla="*/ 645592 h 6427355"/>
              <a:gd name="connsiteX6" fmla="*/ 6410491 w 6410492"/>
              <a:gd name="connsiteY6" fmla="*/ 4866202 h 6427355"/>
              <a:gd name="connsiteX7" fmla="*/ 4849339 w 6410492"/>
              <a:gd name="connsiteY7" fmla="*/ 6427355 h 6427355"/>
              <a:gd name="connsiteX8" fmla="*/ 4238944 w 6410492"/>
              <a:gd name="connsiteY8" fmla="*/ 5816960 h 6427355"/>
              <a:gd name="connsiteX9" fmla="*/ 4238943 w 6410492"/>
              <a:gd name="connsiteY9" fmla="*/ 2171546 h 6427355"/>
              <a:gd name="connsiteX10" fmla="*/ 593530 w 6410492"/>
              <a:gd name="connsiteY10" fmla="*/ 2171546 h 64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492" h="6427355">
                <a:moveTo>
                  <a:pt x="0" y="1578016"/>
                </a:moveTo>
                <a:lnTo>
                  <a:pt x="1146670" y="431345"/>
                </a:lnTo>
                <a:lnTo>
                  <a:pt x="1146671" y="431345"/>
                </a:lnTo>
                <a:lnTo>
                  <a:pt x="1578016" y="0"/>
                </a:lnTo>
                <a:lnTo>
                  <a:pt x="5764900" y="0"/>
                </a:lnTo>
                <a:cubicBezTo>
                  <a:pt x="6121450" y="0"/>
                  <a:pt x="6410492" y="289042"/>
                  <a:pt x="6410492" y="645592"/>
                </a:cubicBezTo>
                <a:lnTo>
                  <a:pt x="6410491" y="4866202"/>
                </a:lnTo>
                <a:lnTo>
                  <a:pt x="4849339" y="6427355"/>
                </a:lnTo>
                <a:lnTo>
                  <a:pt x="4238944" y="5816960"/>
                </a:lnTo>
                <a:lnTo>
                  <a:pt x="4238943" y="2171546"/>
                </a:lnTo>
                <a:lnTo>
                  <a:pt x="593530" y="2171546"/>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6" name="任意多边形 5"/>
          <p:cNvSpPr/>
          <p:nvPr/>
        </p:nvSpPr>
        <p:spPr>
          <a:xfrm rot="2700000">
            <a:off x="1827643" y="44906"/>
            <a:ext cx="3850328" cy="3869559"/>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2" name="任意多边形 11"/>
          <p:cNvSpPr/>
          <p:nvPr/>
        </p:nvSpPr>
        <p:spPr>
          <a:xfrm rot="18900000" flipH="1">
            <a:off x="11660632" y="5888846"/>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3" name="文本框 12"/>
          <p:cNvSpPr txBox="1"/>
          <p:nvPr/>
        </p:nvSpPr>
        <p:spPr>
          <a:xfrm>
            <a:off x="6148614" y="3328693"/>
            <a:ext cx="2423677" cy="830997"/>
          </a:xfrm>
          <a:prstGeom prst="rect">
            <a:avLst/>
          </a:prstGeom>
          <a:noFill/>
        </p:spPr>
        <p:txBody>
          <a:bodyPr wrap="none" rtlCol="0">
            <a:spAutoFit/>
            <a:scene3d>
              <a:camera prst="orthographicFront"/>
              <a:lightRig rig="threePt" dir="t"/>
            </a:scene3d>
            <a:sp3d contourW="12700"/>
          </a:bodyPr>
          <a:lstStyle/>
          <a:p>
            <a:r>
              <a:rPr lang="en-US" altLang="zh-CN" sz="4800" dirty="0">
                <a:solidFill>
                  <a:schemeClr val="accent1"/>
                </a:solidFill>
                <a:latin typeface="Times New Roman" panose="02020603050405020304" pitchFamily="18" charset="0"/>
                <a:ea typeface="標楷體" panose="03000509000000000000" pitchFamily="65" charset="-120"/>
              </a:rPr>
              <a:t>PART 0</a:t>
            </a:r>
            <a:r>
              <a:rPr lang="en-US" altLang="zh-TW" sz="4800" dirty="0">
                <a:solidFill>
                  <a:schemeClr val="accent1"/>
                </a:solidFill>
                <a:latin typeface="Times New Roman" panose="02020603050405020304" pitchFamily="18" charset="0"/>
                <a:ea typeface="標楷體" panose="03000509000000000000" pitchFamily="65" charset="-120"/>
              </a:rPr>
              <a:t>8</a:t>
            </a:r>
            <a:endParaRPr lang="zh-CN" altLang="en-US" sz="4800" dirty="0">
              <a:solidFill>
                <a:schemeClr val="accent1"/>
              </a:solidFill>
              <a:latin typeface="Times New Roman" panose="02020603050405020304" pitchFamily="18" charset="0"/>
              <a:ea typeface="標楷體" panose="03000509000000000000" pitchFamily="65" charset="-120"/>
            </a:endParaRPr>
          </a:p>
        </p:txBody>
      </p:sp>
      <p:sp>
        <p:nvSpPr>
          <p:cNvPr id="14" name="文本框 13"/>
          <p:cNvSpPr txBox="1"/>
          <p:nvPr/>
        </p:nvSpPr>
        <p:spPr>
          <a:xfrm>
            <a:off x="6110514" y="4131820"/>
            <a:ext cx="4824101" cy="707886"/>
          </a:xfrm>
          <a:prstGeom prst="rect">
            <a:avLst/>
          </a:prstGeom>
          <a:noFill/>
        </p:spPr>
        <p:txBody>
          <a:bodyPr wrap="square" rtlCol="0">
            <a:spAutoFit/>
            <a:scene3d>
              <a:camera prst="orthographicFront"/>
              <a:lightRig rig="threePt" dir="t"/>
            </a:scene3d>
            <a:sp3d contourW="12700"/>
          </a:bodyPr>
          <a:lstStyle/>
          <a:p>
            <a:r>
              <a:rPr lang="zh-TW" altLang="en-US" sz="4000" b="1" dirty="0">
                <a:solidFill>
                  <a:schemeClr val="accent3"/>
                </a:solidFill>
                <a:latin typeface="Times New Roman" panose="02020603050405020304" pitchFamily="18" charset="0"/>
                <a:ea typeface="標楷體" panose="03000509000000000000" pitchFamily="65" charset="-120"/>
              </a:rPr>
              <a:t>可解決哪些問題</a:t>
            </a:r>
          </a:p>
        </p:txBody>
      </p:sp>
      <p:sp>
        <p:nvSpPr>
          <p:cNvPr id="17" name="任意多边形 16"/>
          <p:cNvSpPr/>
          <p:nvPr/>
        </p:nvSpPr>
        <p:spPr>
          <a:xfrm rot="2700000">
            <a:off x="9435201" y="912906"/>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任意多边形 17"/>
          <p:cNvSpPr/>
          <p:nvPr/>
        </p:nvSpPr>
        <p:spPr>
          <a:xfrm rot="2700000">
            <a:off x="10767277" y="5635597"/>
            <a:ext cx="602495" cy="605504"/>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Tree>
    <p:extLst>
      <p:ext uri="{BB962C8B-B14F-4D97-AF65-F5344CB8AC3E}">
        <p14:creationId xmlns:p14="http://schemas.microsoft.com/office/powerpoint/2010/main" val="4021475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2743854" y="3390090"/>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2" name="矩形 51"/>
          <p:cNvSpPr/>
          <p:nvPr/>
        </p:nvSpPr>
        <p:spPr>
          <a:xfrm>
            <a:off x="6709050" y="3390090"/>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4" name="矩形 53"/>
          <p:cNvSpPr/>
          <p:nvPr/>
        </p:nvSpPr>
        <p:spPr>
          <a:xfrm>
            <a:off x="6709050" y="5134463"/>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5" name="矩形 54"/>
          <p:cNvSpPr/>
          <p:nvPr/>
        </p:nvSpPr>
        <p:spPr>
          <a:xfrm>
            <a:off x="4910975" y="1744288"/>
            <a:ext cx="2905153" cy="664221"/>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6580921" cy="923330"/>
            <a:chOff x="-102618" y="10205"/>
            <a:chExt cx="6580921" cy="923330"/>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6378810" cy="923330"/>
              <a:chOff x="99493" y="10205"/>
              <a:chExt cx="6378810" cy="923330"/>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5032147" cy="923330"/>
              </a:xfrm>
              <a:prstGeom prst="rect">
                <a:avLst/>
              </a:prstGeom>
              <a:noFill/>
            </p:spPr>
            <p:txBody>
              <a:bodyPr wrap="none" rtlCol="0">
                <a:spAutoFit/>
                <a:scene3d>
                  <a:camera prst="orthographicFront"/>
                  <a:lightRig rig="threePt" dir="t"/>
                </a:scene3d>
                <a:sp3d contourW="12700"/>
              </a:bodyPr>
              <a:lstStyle/>
              <a:p>
                <a:r>
                  <a:rPr lang="zh-TW" altLang="en-US" sz="5400" b="1" dirty="0">
                    <a:solidFill>
                      <a:schemeClr val="accent3"/>
                    </a:solidFill>
                    <a:latin typeface="Times New Roman" panose="02020603050405020304" pitchFamily="18" charset="0"/>
                    <a:ea typeface="標楷體" panose="03000509000000000000" pitchFamily="65" charset="-120"/>
                  </a:rPr>
                  <a:t>可解決哪些問題</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grpSp>
        <p:nvGrpSpPr>
          <p:cNvPr id="14" name="群組 13">
            <a:extLst>
              <a:ext uri="{FF2B5EF4-FFF2-40B4-BE49-F238E27FC236}">
                <a16:creationId xmlns:a16="http://schemas.microsoft.com/office/drawing/2014/main" id="{FBE3BB5C-C055-41D8-868A-50CFB57AF6C1}"/>
              </a:ext>
            </a:extLst>
          </p:cNvPr>
          <p:cNvGrpSpPr/>
          <p:nvPr/>
        </p:nvGrpSpPr>
        <p:grpSpPr>
          <a:xfrm>
            <a:off x="1822465" y="2068360"/>
            <a:ext cx="9010465" cy="611362"/>
            <a:chOff x="2392812" y="2852403"/>
            <a:chExt cx="9010465" cy="611362"/>
          </a:xfrm>
        </p:grpSpPr>
        <p:sp>
          <p:nvSpPr>
            <p:cNvPr id="15" name="矩形 14">
              <a:extLst>
                <a:ext uri="{FF2B5EF4-FFF2-40B4-BE49-F238E27FC236}">
                  <a16:creationId xmlns:a16="http://schemas.microsoft.com/office/drawing/2014/main" id="{F14BB39D-2A75-4CF0-8454-C80AA0B37305}"/>
                </a:ext>
              </a:extLst>
            </p:cNvPr>
            <p:cNvSpPr/>
            <p:nvPr/>
          </p:nvSpPr>
          <p:spPr>
            <a:xfrm>
              <a:off x="2978267" y="2852403"/>
              <a:ext cx="8425010" cy="599395"/>
            </a:xfrm>
            <a:prstGeom prst="rect">
              <a:avLst/>
            </a:prstGeom>
          </p:spPr>
          <p:txBody>
            <a:bodyPr wrap="square">
              <a:spAutoFit/>
              <a:scene3d>
                <a:camera prst="orthographicFront"/>
                <a:lightRig rig="threePt" dir="t"/>
              </a:scene3d>
              <a:sp3d contourW="12700"/>
            </a:bodyPr>
            <a:lstStyle/>
            <a:p>
              <a:pPr>
                <a:lnSpc>
                  <a:spcPct val="120000"/>
                </a:lnSpc>
              </a:pPr>
              <a:r>
                <a:rPr lang="zh-TW" altLang="en-US" sz="3000" b="1" dirty="0">
                  <a:solidFill>
                    <a:schemeClr val="tx1">
                      <a:lumMod val="65000"/>
                      <a:lumOff val="35000"/>
                    </a:schemeClr>
                  </a:solidFill>
                  <a:latin typeface="Times New Roman" panose="02020603050405020304" pitchFamily="18" charset="0"/>
                  <a:ea typeface="標楷體" panose="03000509000000000000" pitchFamily="65" charset="-120"/>
                </a:rPr>
                <a:t>縮短醫生的診斷時間</a:t>
              </a:r>
              <a:endParaRPr lang="zh-CN" altLang="en-US" sz="3000" b="1" dirty="0">
                <a:solidFill>
                  <a:schemeClr val="tx1">
                    <a:lumMod val="65000"/>
                    <a:lumOff val="35000"/>
                  </a:schemeClr>
                </a:solidFill>
                <a:latin typeface="Times New Roman" panose="02020603050405020304" pitchFamily="18" charset="0"/>
                <a:ea typeface="標楷體" panose="03000509000000000000" pitchFamily="65" charset="-120"/>
              </a:endParaRPr>
            </a:p>
          </p:txBody>
        </p:sp>
        <p:sp>
          <p:nvSpPr>
            <p:cNvPr id="16" name="橢圓 15">
              <a:extLst>
                <a:ext uri="{FF2B5EF4-FFF2-40B4-BE49-F238E27FC236}">
                  <a16:creationId xmlns:a16="http://schemas.microsoft.com/office/drawing/2014/main" id="{3A3E548F-18EA-427C-B5AF-A9A6256AD006}"/>
                </a:ext>
              </a:extLst>
            </p:cNvPr>
            <p:cNvSpPr/>
            <p:nvPr/>
          </p:nvSpPr>
          <p:spPr>
            <a:xfrm>
              <a:off x="2392812" y="2864370"/>
              <a:ext cx="585455" cy="59939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TW" sz="3500" b="1" dirty="0">
                  <a:latin typeface="Times New Roman" panose="02020603050405020304" pitchFamily="18" charset="0"/>
                  <a:ea typeface="標楷體" panose="03000509000000000000" pitchFamily="65" charset="-120"/>
                </a:rPr>
                <a:t>1</a:t>
              </a:r>
              <a:endParaRPr lang="zh-TW" altLang="en-US" sz="3500" b="1" dirty="0">
                <a:latin typeface="Times New Roman" panose="02020603050405020304" pitchFamily="18" charset="0"/>
                <a:ea typeface="標楷體" panose="03000509000000000000" pitchFamily="65" charset="-120"/>
              </a:endParaRPr>
            </a:p>
          </p:txBody>
        </p:sp>
      </p:grpSp>
      <p:grpSp>
        <p:nvGrpSpPr>
          <p:cNvPr id="3" name="群組 2">
            <a:extLst>
              <a:ext uri="{FF2B5EF4-FFF2-40B4-BE49-F238E27FC236}">
                <a16:creationId xmlns:a16="http://schemas.microsoft.com/office/drawing/2014/main" id="{E1ED2331-E746-4E4C-8240-8E3E6BED147F}"/>
              </a:ext>
            </a:extLst>
          </p:cNvPr>
          <p:cNvGrpSpPr/>
          <p:nvPr/>
        </p:nvGrpSpPr>
        <p:grpSpPr>
          <a:xfrm>
            <a:off x="1822465" y="3375046"/>
            <a:ext cx="7653315" cy="1153393"/>
            <a:chOff x="1760249" y="3317440"/>
            <a:chExt cx="7653315" cy="1153393"/>
          </a:xfrm>
        </p:grpSpPr>
        <p:sp>
          <p:nvSpPr>
            <p:cNvPr id="18" name="矩形 17">
              <a:extLst>
                <a:ext uri="{FF2B5EF4-FFF2-40B4-BE49-F238E27FC236}">
                  <a16:creationId xmlns:a16="http://schemas.microsoft.com/office/drawing/2014/main" id="{2B994167-7D6A-49A0-86F5-5EC1C01475C2}"/>
                </a:ext>
              </a:extLst>
            </p:cNvPr>
            <p:cNvSpPr/>
            <p:nvPr/>
          </p:nvSpPr>
          <p:spPr>
            <a:xfrm>
              <a:off x="2345704" y="3317440"/>
              <a:ext cx="7067860" cy="1153393"/>
            </a:xfrm>
            <a:prstGeom prst="rect">
              <a:avLst/>
            </a:prstGeom>
          </p:spPr>
          <p:txBody>
            <a:bodyPr wrap="square">
              <a:spAutoFit/>
              <a:scene3d>
                <a:camera prst="orthographicFront"/>
                <a:lightRig rig="threePt" dir="t"/>
              </a:scene3d>
              <a:sp3d contourW="12700"/>
            </a:bodyPr>
            <a:lstStyle/>
            <a:p>
              <a:pPr>
                <a:lnSpc>
                  <a:spcPct val="120000"/>
                </a:lnSpc>
              </a:pPr>
              <a:r>
                <a:rPr lang="zh-TW" altLang="en-US" sz="3000" b="1" dirty="0">
                  <a:solidFill>
                    <a:schemeClr val="tx1">
                      <a:lumMod val="65000"/>
                      <a:lumOff val="35000"/>
                    </a:schemeClr>
                  </a:solidFill>
                  <a:latin typeface="Times New Roman" panose="02020603050405020304" pitchFamily="18" charset="0"/>
                  <a:ea typeface="標楷體" panose="03000509000000000000" pitchFamily="65" charset="-120"/>
                </a:rPr>
                <a:t>降低看病所需的時間成本，使得民眾更願意定期檢查以防止病情發生或惡化</a:t>
              </a:r>
              <a:endParaRPr lang="zh-CN" altLang="en-US" sz="3000" b="1" dirty="0">
                <a:solidFill>
                  <a:schemeClr val="tx1">
                    <a:lumMod val="65000"/>
                    <a:lumOff val="35000"/>
                  </a:schemeClr>
                </a:solidFill>
                <a:latin typeface="Times New Roman" panose="02020603050405020304" pitchFamily="18" charset="0"/>
                <a:ea typeface="標楷體" panose="03000509000000000000" pitchFamily="65" charset="-120"/>
              </a:endParaRPr>
            </a:p>
          </p:txBody>
        </p:sp>
        <p:sp>
          <p:nvSpPr>
            <p:cNvPr id="23" name="橢圓 22">
              <a:extLst>
                <a:ext uri="{FF2B5EF4-FFF2-40B4-BE49-F238E27FC236}">
                  <a16:creationId xmlns:a16="http://schemas.microsoft.com/office/drawing/2014/main" id="{F06F70C4-ABBF-4C34-92DC-5A2995F957FB}"/>
                </a:ext>
              </a:extLst>
            </p:cNvPr>
            <p:cNvSpPr/>
            <p:nvPr/>
          </p:nvSpPr>
          <p:spPr>
            <a:xfrm>
              <a:off x="1760249" y="3319825"/>
              <a:ext cx="585455" cy="59939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TW" sz="3500" b="1" dirty="0">
                  <a:latin typeface="Times New Roman" panose="02020603050405020304" pitchFamily="18" charset="0"/>
                  <a:ea typeface="標楷體" panose="03000509000000000000" pitchFamily="65" charset="-120"/>
                </a:rPr>
                <a:t>2</a:t>
              </a:r>
              <a:endParaRPr lang="zh-TW" altLang="en-US" sz="3500" b="1" dirty="0">
                <a:latin typeface="Times New Roman" panose="02020603050405020304" pitchFamily="18" charset="0"/>
                <a:ea typeface="標楷體" panose="03000509000000000000" pitchFamily="65" charset="-120"/>
              </a:endParaRPr>
            </a:p>
          </p:txBody>
        </p:sp>
      </p:grpSp>
      <p:pic>
        <p:nvPicPr>
          <p:cNvPr id="5" name="圖片 4">
            <a:extLst>
              <a:ext uri="{FF2B5EF4-FFF2-40B4-BE49-F238E27FC236}">
                <a16:creationId xmlns:a16="http://schemas.microsoft.com/office/drawing/2014/main" id="{93B410C9-5454-4068-94B0-1C036FF0D69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222" b="96889" l="2667" r="96889">
                        <a14:foregroundMark x1="2667" y1="3111" x2="58667" y2="3111"/>
                        <a14:foregroundMark x1="61778" y1="4444" x2="62222" y2="85333"/>
                        <a14:foregroundMark x1="16889" y1="14222" x2="16889" y2="14222"/>
                        <a14:foregroundMark x1="16889" y1="14222" x2="16889" y2="14222"/>
                        <a14:foregroundMark x1="16889" y1="14222" x2="16889" y2="14222"/>
                        <a14:foregroundMark x1="18222" y1="14667" x2="18222" y2="14667"/>
                        <a14:foregroundMark x1="5333" y1="14667" x2="55111" y2="14222"/>
                        <a14:foregroundMark x1="3556" y1="16444" x2="3556" y2="95111"/>
                        <a14:foregroundMark x1="4000" y1="97333" x2="63111" y2="96889"/>
                        <a14:foregroundMark x1="20889" y1="25778" x2="15556" y2="28000"/>
                        <a14:foregroundMark x1="44444" y1="25333" x2="50667" y2="26222"/>
                        <a14:foregroundMark x1="50667" y1="28444" x2="43556" y2="47111"/>
                        <a14:foregroundMark x1="15111" y1="31556" x2="25778" y2="48889"/>
                        <a14:foregroundMark x1="32000" y1="53778" x2="46222" y2="79556"/>
                        <a14:foregroundMark x1="8444" y1="79111" x2="41333" y2="79556"/>
                        <a14:foregroundMark x1="69778" y1="76889" x2="86222" y2="59111"/>
                        <a14:foregroundMark x1="80000" y1="47111" x2="75111" y2="38222"/>
                        <a14:foregroundMark x1="79111" y1="29333" x2="85778" y2="26222"/>
                        <a14:foregroundMark x1="93333" y1="30667" x2="97333" y2="41778"/>
                        <a14:foregroundMark x1="83111" y1="15111" x2="86222" y2="15556"/>
                        <a14:foregroundMark x1="74222" y1="6667" x2="84000" y2="2222"/>
                        <a14:foregroundMark x1="20444" y1="40889" x2="18222" y2="43111"/>
                        <a14:backgroundMark x1="50222" y1="55111" x2="50222" y2="55111"/>
                        <a14:backgroundMark x1="51111" y1="44000" x2="51111" y2="62667"/>
                        <a14:backgroundMark x1="32000" y1="30667" x2="32000" y2="45333"/>
                      </a14:backgroundRemoval>
                    </a14:imgEffect>
                  </a14:imgLayer>
                </a14:imgProps>
              </a:ext>
              <a:ext uri="{28A0092B-C50C-407E-A947-70E740481C1C}">
                <a14:useLocalDpi xmlns:a14="http://schemas.microsoft.com/office/drawing/2010/main" val="0"/>
              </a:ext>
            </a:extLst>
          </a:blip>
          <a:stretch>
            <a:fillRect/>
          </a:stretch>
        </p:blipFill>
        <p:spPr>
          <a:xfrm>
            <a:off x="10248063" y="5134463"/>
            <a:ext cx="1373922" cy="1373922"/>
          </a:xfrm>
          <a:prstGeom prst="rect">
            <a:avLst/>
          </a:prstGeom>
        </p:spPr>
      </p:pic>
    </p:spTree>
    <p:extLst>
      <p:ext uri="{BB962C8B-B14F-4D97-AF65-F5344CB8AC3E}">
        <p14:creationId xmlns:p14="http://schemas.microsoft.com/office/powerpoint/2010/main" val="790817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5484939" y="2060669"/>
            <a:ext cx="1028637" cy="103377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0" name="任意多边形 19"/>
          <p:cNvSpPr/>
          <p:nvPr/>
        </p:nvSpPr>
        <p:spPr>
          <a:xfrm rot="2700000">
            <a:off x="-2095382" y="209360"/>
            <a:ext cx="6410492" cy="6427355"/>
          </a:xfrm>
          <a:custGeom>
            <a:avLst/>
            <a:gdLst>
              <a:gd name="connsiteX0" fmla="*/ 0 w 6410492"/>
              <a:gd name="connsiteY0" fmla="*/ 1578016 h 6427355"/>
              <a:gd name="connsiteX1" fmla="*/ 1146670 w 6410492"/>
              <a:gd name="connsiteY1" fmla="*/ 431345 h 6427355"/>
              <a:gd name="connsiteX2" fmla="*/ 1146671 w 6410492"/>
              <a:gd name="connsiteY2" fmla="*/ 431345 h 6427355"/>
              <a:gd name="connsiteX3" fmla="*/ 1578016 w 6410492"/>
              <a:gd name="connsiteY3" fmla="*/ 0 h 6427355"/>
              <a:gd name="connsiteX4" fmla="*/ 5764900 w 6410492"/>
              <a:gd name="connsiteY4" fmla="*/ 0 h 6427355"/>
              <a:gd name="connsiteX5" fmla="*/ 6410492 w 6410492"/>
              <a:gd name="connsiteY5" fmla="*/ 645592 h 6427355"/>
              <a:gd name="connsiteX6" fmla="*/ 6410491 w 6410492"/>
              <a:gd name="connsiteY6" fmla="*/ 4866202 h 6427355"/>
              <a:gd name="connsiteX7" fmla="*/ 4849339 w 6410492"/>
              <a:gd name="connsiteY7" fmla="*/ 6427355 h 6427355"/>
              <a:gd name="connsiteX8" fmla="*/ 4238944 w 6410492"/>
              <a:gd name="connsiteY8" fmla="*/ 5816960 h 6427355"/>
              <a:gd name="connsiteX9" fmla="*/ 4238943 w 6410492"/>
              <a:gd name="connsiteY9" fmla="*/ 2171546 h 6427355"/>
              <a:gd name="connsiteX10" fmla="*/ 593530 w 6410492"/>
              <a:gd name="connsiteY10" fmla="*/ 2171546 h 64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492" h="6427355">
                <a:moveTo>
                  <a:pt x="0" y="1578016"/>
                </a:moveTo>
                <a:lnTo>
                  <a:pt x="1146670" y="431345"/>
                </a:lnTo>
                <a:lnTo>
                  <a:pt x="1146671" y="431345"/>
                </a:lnTo>
                <a:lnTo>
                  <a:pt x="1578016" y="0"/>
                </a:lnTo>
                <a:lnTo>
                  <a:pt x="5764900" y="0"/>
                </a:lnTo>
                <a:cubicBezTo>
                  <a:pt x="6121450" y="0"/>
                  <a:pt x="6410492" y="289042"/>
                  <a:pt x="6410492" y="645592"/>
                </a:cubicBezTo>
                <a:lnTo>
                  <a:pt x="6410491" y="4866202"/>
                </a:lnTo>
                <a:lnTo>
                  <a:pt x="4849339" y="6427355"/>
                </a:lnTo>
                <a:lnTo>
                  <a:pt x="4238944" y="5816960"/>
                </a:lnTo>
                <a:lnTo>
                  <a:pt x="4238943" y="2171546"/>
                </a:lnTo>
                <a:lnTo>
                  <a:pt x="593530" y="2171546"/>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6" name="任意多边形 5"/>
          <p:cNvSpPr/>
          <p:nvPr/>
        </p:nvSpPr>
        <p:spPr>
          <a:xfrm rot="2700000">
            <a:off x="1827643" y="44906"/>
            <a:ext cx="3850328" cy="3869559"/>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2" name="任意多边形 11"/>
          <p:cNvSpPr/>
          <p:nvPr/>
        </p:nvSpPr>
        <p:spPr>
          <a:xfrm rot="18900000" flipH="1">
            <a:off x="11660632" y="5888846"/>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3" name="文本框 12"/>
          <p:cNvSpPr txBox="1"/>
          <p:nvPr/>
        </p:nvSpPr>
        <p:spPr>
          <a:xfrm>
            <a:off x="6148614" y="3328693"/>
            <a:ext cx="2423677" cy="830997"/>
          </a:xfrm>
          <a:prstGeom prst="rect">
            <a:avLst/>
          </a:prstGeom>
          <a:noFill/>
        </p:spPr>
        <p:txBody>
          <a:bodyPr wrap="none" rtlCol="0">
            <a:spAutoFit/>
            <a:scene3d>
              <a:camera prst="orthographicFront"/>
              <a:lightRig rig="threePt" dir="t"/>
            </a:scene3d>
            <a:sp3d contourW="12700"/>
          </a:bodyPr>
          <a:lstStyle/>
          <a:p>
            <a:r>
              <a:rPr lang="en-US" altLang="zh-CN" sz="4800" dirty="0">
                <a:solidFill>
                  <a:schemeClr val="accent1"/>
                </a:solidFill>
                <a:latin typeface="Times New Roman" panose="02020603050405020304" pitchFamily="18" charset="0"/>
                <a:ea typeface="標楷體" panose="03000509000000000000" pitchFamily="65" charset="-120"/>
              </a:rPr>
              <a:t>PART 0</a:t>
            </a:r>
            <a:r>
              <a:rPr lang="en-US" altLang="zh-TW" sz="4800" dirty="0">
                <a:solidFill>
                  <a:schemeClr val="accent1"/>
                </a:solidFill>
                <a:latin typeface="Times New Roman" panose="02020603050405020304" pitchFamily="18" charset="0"/>
                <a:ea typeface="標楷體" panose="03000509000000000000" pitchFamily="65" charset="-120"/>
              </a:rPr>
              <a:t>9</a:t>
            </a:r>
            <a:endParaRPr lang="zh-CN" altLang="en-US" sz="4800" dirty="0">
              <a:solidFill>
                <a:schemeClr val="accent1"/>
              </a:solidFill>
              <a:latin typeface="Times New Roman" panose="02020603050405020304" pitchFamily="18" charset="0"/>
              <a:ea typeface="標楷體" panose="03000509000000000000" pitchFamily="65" charset="-120"/>
            </a:endParaRPr>
          </a:p>
        </p:txBody>
      </p:sp>
      <p:sp>
        <p:nvSpPr>
          <p:cNvPr id="14" name="文本框 13"/>
          <p:cNvSpPr txBox="1"/>
          <p:nvPr/>
        </p:nvSpPr>
        <p:spPr>
          <a:xfrm>
            <a:off x="6110514" y="4131820"/>
            <a:ext cx="4824101" cy="707886"/>
          </a:xfrm>
          <a:prstGeom prst="rect">
            <a:avLst/>
          </a:prstGeom>
          <a:noFill/>
        </p:spPr>
        <p:txBody>
          <a:bodyPr wrap="square" rtlCol="0">
            <a:spAutoFit/>
            <a:scene3d>
              <a:camera prst="orthographicFront"/>
              <a:lightRig rig="threePt" dir="t"/>
            </a:scene3d>
            <a:sp3d contourW="12700"/>
          </a:bodyPr>
          <a:lstStyle/>
          <a:p>
            <a:r>
              <a:rPr lang="zh-TW" altLang="en-US" sz="4000" b="1" dirty="0">
                <a:solidFill>
                  <a:schemeClr val="accent3"/>
                </a:solidFill>
                <a:latin typeface="Times New Roman" panose="02020603050405020304" pitchFamily="18" charset="0"/>
                <a:ea typeface="標楷體" panose="03000509000000000000" pitchFamily="65" charset="-120"/>
              </a:rPr>
              <a:t>系統使用對象</a:t>
            </a:r>
          </a:p>
        </p:txBody>
      </p:sp>
      <p:sp>
        <p:nvSpPr>
          <p:cNvPr id="17" name="任意多边形 16"/>
          <p:cNvSpPr/>
          <p:nvPr/>
        </p:nvSpPr>
        <p:spPr>
          <a:xfrm rot="2700000">
            <a:off x="9435201" y="912906"/>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任意多边形 17"/>
          <p:cNvSpPr/>
          <p:nvPr/>
        </p:nvSpPr>
        <p:spPr>
          <a:xfrm rot="2700000">
            <a:off x="10767277" y="5635597"/>
            <a:ext cx="602495" cy="605504"/>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Tree>
    <p:extLst>
      <p:ext uri="{BB962C8B-B14F-4D97-AF65-F5344CB8AC3E}">
        <p14:creationId xmlns:p14="http://schemas.microsoft.com/office/powerpoint/2010/main" val="4007107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2743854" y="3390090"/>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2" name="矩形 51"/>
          <p:cNvSpPr/>
          <p:nvPr/>
        </p:nvSpPr>
        <p:spPr>
          <a:xfrm>
            <a:off x="6709050" y="3390090"/>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4" name="矩形 53"/>
          <p:cNvSpPr/>
          <p:nvPr/>
        </p:nvSpPr>
        <p:spPr>
          <a:xfrm>
            <a:off x="6709050" y="5134463"/>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5" name="矩形 54"/>
          <p:cNvSpPr/>
          <p:nvPr/>
        </p:nvSpPr>
        <p:spPr>
          <a:xfrm>
            <a:off x="4910975" y="1744288"/>
            <a:ext cx="2905153" cy="664221"/>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5888424" cy="923330"/>
            <a:chOff x="-102618" y="10205"/>
            <a:chExt cx="5888424" cy="923330"/>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5686313" cy="923330"/>
              <a:chOff x="99493" y="10205"/>
              <a:chExt cx="5686313" cy="923330"/>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4339650" cy="923330"/>
              </a:xfrm>
              <a:prstGeom prst="rect">
                <a:avLst/>
              </a:prstGeom>
              <a:noFill/>
            </p:spPr>
            <p:txBody>
              <a:bodyPr wrap="none" rtlCol="0">
                <a:spAutoFit/>
                <a:scene3d>
                  <a:camera prst="orthographicFront"/>
                  <a:lightRig rig="threePt" dir="t"/>
                </a:scene3d>
                <a:sp3d contourW="12700"/>
              </a:bodyPr>
              <a:lstStyle/>
              <a:p>
                <a:r>
                  <a:rPr lang="zh-TW" altLang="en-US" sz="5400" b="1" dirty="0">
                    <a:solidFill>
                      <a:schemeClr val="accent3"/>
                    </a:solidFill>
                    <a:latin typeface="Times New Roman" panose="02020603050405020304" pitchFamily="18" charset="0"/>
                    <a:ea typeface="標楷體" panose="03000509000000000000" pitchFamily="65" charset="-120"/>
                  </a:rPr>
                  <a:t>系統使用對象</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15" name="矩形 14">
            <a:extLst>
              <a:ext uri="{FF2B5EF4-FFF2-40B4-BE49-F238E27FC236}">
                <a16:creationId xmlns:a16="http://schemas.microsoft.com/office/drawing/2014/main" id="{F14BB39D-2A75-4CF0-8454-C80AA0B37305}"/>
              </a:ext>
            </a:extLst>
          </p:cNvPr>
          <p:cNvSpPr/>
          <p:nvPr/>
        </p:nvSpPr>
        <p:spPr>
          <a:xfrm>
            <a:off x="1446156" y="1647098"/>
            <a:ext cx="3464819" cy="1631216"/>
          </a:xfrm>
          <a:prstGeom prst="rect">
            <a:avLst/>
          </a:prstGeom>
        </p:spPr>
        <p:txBody>
          <a:bodyPr wrap="square">
            <a:spAutoFit/>
            <a:scene3d>
              <a:camera prst="orthographicFront"/>
              <a:lightRig rig="threePt" dir="t"/>
            </a:scene3d>
            <a:sp3d contourW="12700"/>
          </a:bodyPr>
          <a:lstStyle/>
          <a:p>
            <a:pPr marL="342900" lvl="0" indent="-342900">
              <a:buSzPct val="50000"/>
              <a:buFont typeface="Wingdings" panose="05000000000000000000" pitchFamily="2" charset="2"/>
              <a:buChar char="l"/>
            </a:pPr>
            <a:r>
              <a:rPr lang="zh-TW" altLang="en-US" sz="2500" kern="100" dirty="0">
                <a:effectLst/>
                <a:latin typeface="Calibri" panose="020F0502020204030204" pitchFamily="34" charset="0"/>
                <a:ea typeface="標楷體" panose="03000509000000000000" pitchFamily="65" charset="-120"/>
                <a:cs typeface="Times New Roman" panose="02020603050405020304" pitchFamily="18" charset="0"/>
              </a:rPr>
              <a:t>相關診療的醫護人員</a:t>
            </a:r>
            <a:br>
              <a:rPr lang="en-US" altLang="zh-TW" sz="2500" kern="100" dirty="0">
                <a:effectLst/>
                <a:latin typeface="Calibri" panose="020F0502020204030204" pitchFamily="34" charset="0"/>
                <a:ea typeface="標楷體" panose="03000509000000000000" pitchFamily="65" charset="-120"/>
                <a:cs typeface="Times New Roman" panose="02020603050405020304" pitchFamily="18" charset="0"/>
              </a:rPr>
            </a:br>
            <a:br>
              <a:rPr lang="en-US" altLang="zh-TW" sz="2500" kern="100" dirty="0">
                <a:effectLst/>
                <a:latin typeface="Calibri" panose="020F0502020204030204" pitchFamily="34" charset="0"/>
                <a:ea typeface="標楷體" panose="03000509000000000000" pitchFamily="65" charset="-120"/>
                <a:cs typeface="Times New Roman" panose="02020603050405020304" pitchFamily="18" charset="0"/>
              </a:rPr>
            </a:br>
            <a:endParaRPr lang="en-US" altLang="zh-TW" sz="25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342900" lvl="0" indent="-342900">
              <a:buSzPct val="50000"/>
              <a:buFont typeface="Wingdings" panose="05000000000000000000" pitchFamily="2" charset="2"/>
              <a:buChar char="l"/>
            </a:pPr>
            <a:r>
              <a:rPr lang="zh-TW" altLang="en-US" sz="2500" kern="100" dirty="0">
                <a:effectLst/>
                <a:latin typeface="Calibri" panose="020F0502020204030204" pitchFamily="34" charset="0"/>
                <a:ea typeface="標楷體" panose="03000509000000000000" pitchFamily="65" charset="-120"/>
                <a:cs typeface="Times New Roman" panose="02020603050405020304" pitchFamily="18" charset="0"/>
              </a:rPr>
              <a:t>獲得授權的研究人員</a:t>
            </a:r>
            <a:endParaRPr lang="zh-TW" altLang="zh-TW" sz="25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pic>
        <p:nvPicPr>
          <p:cNvPr id="5" name="圖片 4">
            <a:extLst>
              <a:ext uri="{FF2B5EF4-FFF2-40B4-BE49-F238E27FC236}">
                <a16:creationId xmlns:a16="http://schemas.microsoft.com/office/drawing/2014/main" id="{93B410C9-5454-4068-94B0-1C036FF0D69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222" b="96889" l="2667" r="96889">
                        <a14:foregroundMark x1="2667" y1="3111" x2="58667" y2="3111"/>
                        <a14:foregroundMark x1="61778" y1="4444" x2="62222" y2="85333"/>
                        <a14:foregroundMark x1="16889" y1="14222" x2="16889" y2="14222"/>
                        <a14:foregroundMark x1="16889" y1="14222" x2="16889" y2="14222"/>
                        <a14:foregroundMark x1="16889" y1="14222" x2="16889" y2="14222"/>
                        <a14:foregroundMark x1="18222" y1="14667" x2="18222" y2="14667"/>
                        <a14:foregroundMark x1="5333" y1="14667" x2="55111" y2="14222"/>
                        <a14:foregroundMark x1="3556" y1="16444" x2="3556" y2="95111"/>
                        <a14:foregroundMark x1="4000" y1="97333" x2="63111" y2="96889"/>
                        <a14:foregroundMark x1="20889" y1="25778" x2="15556" y2="28000"/>
                        <a14:foregroundMark x1="44444" y1="25333" x2="50667" y2="26222"/>
                        <a14:foregroundMark x1="50667" y1="28444" x2="43556" y2="47111"/>
                        <a14:foregroundMark x1="15111" y1="31556" x2="25778" y2="48889"/>
                        <a14:foregroundMark x1="32000" y1="53778" x2="46222" y2="79556"/>
                        <a14:foregroundMark x1="8444" y1="79111" x2="41333" y2="79556"/>
                        <a14:foregroundMark x1="69778" y1="76889" x2="86222" y2="59111"/>
                        <a14:foregroundMark x1="80000" y1="47111" x2="75111" y2="38222"/>
                        <a14:foregroundMark x1="79111" y1="29333" x2="85778" y2="26222"/>
                        <a14:foregroundMark x1="93333" y1="30667" x2="97333" y2="41778"/>
                        <a14:foregroundMark x1="83111" y1="15111" x2="86222" y2="15556"/>
                        <a14:foregroundMark x1="74222" y1="6667" x2="84000" y2="2222"/>
                        <a14:foregroundMark x1="20444" y1="40889" x2="18222" y2="43111"/>
                        <a14:backgroundMark x1="50222" y1="55111" x2="50222" y2="55111"/>
                        <a14:backgroundMark x1="51111" y1="44000" x2="51111" y2="62667"/>
                        <a14:backgroundMark x1="32000" y1="30667" x2="32000" y2="45333"/>
                      </a14:backgroundRemoval>
                    </a14:imgEffect>
                  </a14:imgLayer>
                </a14:imgProps>
              </a:ext>
              <a:ext uri="{28A0092B-C50C-407E-A947-70E740481C1C}">
                <a14:useLocalDpi xmlns:a14="http://schemas.microsoft.com/office/drawing/2010/main" val="0"/>
              </a:ext>
            </a:extLst>
          </a:blip>
          <a:stretch>
            <a:fillRect/>
          </a:stretch>
        </p:blipFill>
        <p:spPr>
          <a:xfrm>
            <a:off x="10248063" y="5134463"/>
            <a:ext cx="1373922" cy="1373922"/>
          </a:xfrm>
          <a:prstGeom prst="rect">
            <a:avLst/>
          </a:prstGeom>
        </p:spPr>
      </p:pic>
    </p:spTree>
    <p:extLst>
      <p:ext uri="{BB962C8B-B14F-4D97-AF65-F5344CB8AC3E}">
        <p14:creationId xmlns:p14="http://schemas.microsoft.com/office/powerpoint/2010/main" val="1826839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5484939" y="2060669"/>
            <a:ext cx="1028637" cy="103377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0" name="任意多边形 19"/>
          <p:cNvSpPr/>
          <p:nvPr/>
        </p:nvSpPr>
        <p:spPr>
          <a:xfrm rot="2700000">
            <a:off x="-2095382" y="209360"/>
            <a:ext cx="6410492" cy="6427355"/>
          </a:xfrm>
          <a:custGeom>
            <a:avLst/>
            <a:gdLst>
              <a:gd name="connsiteX0" fmla="*/ 0 w 6410492"/>
              <a:gd name="connsiteY0" fmla="*/ 1578016 h 6427355"/>
              <a:gd name="connsiteX1" fmla="*/ 1146670 w 6410492"/>
              <a:gd name="connsiteY1" fmla="*/ 431345 h 6427355"/>
              <a:gd name="connsiteX2" fmla="*/ 1146671 w 6410492"/>
              <a:gd name="connsiteY2" fmla="*/ 431345 h 6427355"/>
              <a:gd name="connsiteX3" fmla="*/ 1578016 w 6410492"/>
              <a:gd name="connsiteY3" fmla="*/ 0 h 6427355"/>
              <a:gd name="connsiteX4" fmla="*/ 5764900 w 6410492"/>
              <a:gd name="connsiteY4" fmla="*/ 0 h 6427355"/>
              <a:gd name="connsiteX5" fmla="*/ 6410492 w 6410492"/>
              <a:gd name="connsiteY5" fmla="*/ 645592 h 6427355"/>
              <a:gd name="connsiteX6" fmla="*/ 6410491 w 6410492"/>
              <a:gd name="connsiteY6" fmla="*/ 4866202 h 6427355"/>
              <a:gd name="connsiteX7" fmla="*/ 4849339 w 6410492"/>
              <a:gd name="connsiteY7" fmla="*/ 6427355 h 6427355"/>
              <a:gd name="connsiteX8" fmla="*/ 4238944 w 6410492"/>
              <a:gd name="connsiteY8" fmla="*/ 5816960 h 6427355"/>
              <a:gd name="connsiteX9" fmla="*/ 4238943 w 6410492"/>
              <a:gd name="connsiteY9" fmla="*/ 2171546 h 6427355"/>
              <a:gd name="connsiteX10" fmla="*/ 593530 w 6410492"/>
              <a:gd name="connsiteY10" fmla="*/ 2171546 h 64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492" h="6427355">
                <a:moveTo>
                  <a:pt x="0" y="1578016"/>
                </a:moveTo>
                <a:lnTo>
                  <a:pt x="1146670" y="431345"/>
                </a:lnTo>
                <a:lnTo>
                  <a:pt x="1146671" y="431345"/>
                </a:lnTo>
                <a:lnTo>
                  <a:pt x="1578016" y="0"/>
                </a:lnTo>
                <a:lnTo>
                  <a:pt x="5764900" y="0"/>
                </a:lnTo>
                <a:cubicBezTo>
                  <a:pt x="6121450" y="0"/>
                  <a:pt x="6410492" y="289042"/>
                  <a:pt x="6410492" y="645592"/>
                </a:cubicBezTo>
                <a:lnTo>
                  <a:pt x="6410491" y="4866202"/>
                </a:lnTo>
                <a:lnTo>
                  <a:pt x="4849339" y="6427355"/>
                </a:lnTo>
                <a:lnTo>
                  <a:pt x="4238944" y="5816960"/>
                </a:lnTo>
                <a:lnTo>
                  <a:pt x="4238943" y="2171546"/>
                </a:lnTo>
                <a:lnTo>
                  <a:pt x="593530" y="2171546"/>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6" name="任意多边形 5"/>
          <p:cNvSpPr/>
          <p:nvPr/>
        </p:nvSpPr>
        <p:spPr>
          <a:xfrm rot="2700000">
            <a:off x="1827643" y="44906"/>
            <a:ext cx="3850328" cy="3869559"/>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2" name="任意多边形 11"/>
          <p:cNvSpPr/>
          <p:nvPr/>
        </p:nvSpPr>
        <p:spPr>
          <a:xfrm rot="18900000" flipH="1">
            <a:off x="11660632" y="5888846"/>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3" name="文本框 12"/>
          <p:cNvSpPr txBox="1"/>
          <p:nvPr/>
        </p:nvSpPr>
        <p:spPr>
          <a:xfrm>
            <a:off x="6148614" y="3328693"/>
            <a:ext cx="2423677" cy="830997"/>
          </a:xfrm>
          <a:prstGeom prst="rect">
            <a:avLst/>
          </a:prstGeom>
          <a:noFill/>
        </p:spPr>
        <p:txBody>
          <a:bodyPr wrap="none" rtlCol="0">
            <a:spAutoFit/>
            <a:scene3d>
              <a:camera prst="orthographicFront"/>
              <a:lightRig rig="threePt" dir="t"/>
            </a:scene3d>
            <a:sp3d contourW="12700"/>
          </a:bodyPr>
          <a:lstStyle/>
          <a:p>
            <a:r>
              <a:rPr lang="en-US" altLang="zh-CN" sz="4800" dirty="0">
                <a:solidFill>
                  <a:schemeClr val="accent1"/>
                </a:solidFill>
                <a:latin typeface="Times New Roman" panose="02020603050405020304" pitchFamily="18" charset="0"/>
                <a:ea typeface="標楷體" panose="03000509000000000000" pitchFamily="65" charset="-120"/>
              </a:rPr>
              <a:t>PART </a:t>
            </a:r>
            <a:r>
              <a:rPr lang="en-US" altLang="zh-TW" sz="4800" dirty="0">
                <a:solidFill>
                  <a:schemeClr val="accent1"/>
                </a:solidFill>
                <a:latin typeface="Times New Roman" panose="02020603050405020304" pitchFamily="18" charset="0"/>
                <a:ea typeface="標楷體" panose="03000509000000000000" pitchFamily="65" charset="-120"/>
              </a:rPr>
              <a:t>10</a:t>
            </a:r>
            <a:endParaRPr lang="zh-CN" altLang="en-US" sz="4800" dirty="0">
              <a:solidFill>
                <a:schemeClr val="accent1"/>
              </a:solidFill>
              <a:latin typeface="Times New Roman" panose="02020603050405020304" pitchFamily="18" charset="0"/>
              <a:ea typeface="標楷體" panose="03000509000000000000" pitchFamily="65" charset="-120"/>
            </a:endParaRPr>
          </a:p>
        </p:txBody>
      </p:sp>
      <p:sp>
        <p:nvSpPr>
          <p:cNvPr id="14" name="文本框 13"/>
          <p:cNvSpPr txBox="1"/>
          <p:nvPr/>
        </p:nvSpPr>
        <p:spPr>
          <a:xfrm>
            <a:off x="6110514" y="4131820"/>
            <a:ext cx="4824101" cy="707886"/>
          </a:xfrm>
          <a:prstGeom prst="rect">
            <a:avLst/>
          </a:prstGeom>
          <a:noFill/>
        </p:spPr>
        <p:txBody>
          <a:bodyPr wrap="square" rtlCol="0">
            <a:spAutoFit/>
            <a:scene3d>
              <a:camera prst="orthographicFront"/>
              <a:lightRig rig="threePt" dir="t"/>
            </a:scene3d>
            <a:sp3d contourW="12700"/>
          </a:bodyPr>
          <a:lstStyle/>
          <a:p>
            <a:r>
              <a:rPr lang="zh-TW" altLang="en-US" sz="4000" b="1" dirty="0">
                <a:solidFill>
                  <a:schemeClr val="accent3"/>
                </a:solidFill>
                <a:latin typeface="Times New Roman" panose="02020603050405020304" pitchFamily="18" charset="0"/>
                <a:ea typeface="標楷體" panose="03000509000000000000" pitchFamily="65" charset="-120"/>
              </a:rPr>
              <a:t>系統環境與工具</a:t>
            </a:r>
          </a:p>
        </p:txBody>
      </p:sp>
      <p:sp>
        <p:nvSpPr>
          <p:cNvPr id="17" name="任意多边形 16"/>
          <p:cNvSpPr/>
          <p:nvPr/>
        </p:nvSpPr>
        <p:spPr>
          <a:xfrm rot="2700000">
            <a:off x="9435201" y="912906"/>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任意多边形 17"/>
          <p:cNvSpPr/>
          <p:nvPr/>
        </p:nvSpPr>
        <p:spPr>
          <a:xfrm rot="2700000">
            <a:off x="10767277" y="5635597"/>
            <a:ext cx="602495" cy="605504"/>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Tree>
    <p:extLst>
      <p:ext uri="{BB962C8B-B14F-4D97-AF65-F5344CB8AC3E}">
        <p14:creationId xmlns:p14="http://schemas.microsoft.com/office/powerpoint/2010/main" val="8897069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673E0885-05C6-4D73-A3F7-338FEF7D9EB8}"/>
              </a:ext>
            </a:extLst>
          </p:cNvPr>
          <p:cNvGrpSpPr/>
          <p:nvPr/>
        </p:nvGrpSpPr>
        <p:grpSpPr>
          <a:xfrm>
            <a:off x="99493" y="10205"/>
            <a:ext cx="2865027" cy="922385"/>
            <a:chOff x="99493" y="10205"/>
            <a:chExt cx="2865027" cy="922385"/>
          </a:xfrm>
        </p:grpSpPr>
        <p:sp>
          <p:nvSpPr>
            <p:cNvPr id="18" name="文本框 17"/>
            <p:cNvSpPr txBox="1"/>
            <p:nvPr/>
          </p:nvSpPr>
          <p:spPr>
            <a:xfrm>
              <a:off x="1446156" y="10205"/>
              <a:ext cx="1518364" cy="892552"/>
            </a:xfrm>
            <a:prstGeom prst="rect">
              <a:avLst/>
            </a:prstGeom>
            <a:noFill/>
          </p:spPr>
          <p:txBody>
            <a:bodyPr wrap="none" rtlCol="0">
              <a:spAutoFit/>
              <a:scene3d>
                <a:camera prst="orthographicFront"/>
                <a:lightRig rig="threePt" dir="t"/>
              </a:scene3d>
              <a:sp3d contourW="12700"/>
            </a:bodyPr>
            <a:lstStyle/>
            <a:p>
              <a:r>
                <a:rPr lang="zh-TW" altLang="en-US" sz="5200" b="1" dirty="0">
                  <a:solidFill>
                    <a:schemeClr val="accent3"/>
                  </a:solidFill>
                  <a:latin typeface="Times New Roman" panose="02020603050405020304" pitchFamily="18" charset="0"/>
                  <a:ea typeface="標楷體" panose="03000509000000000000" pitchFamily="65" charset="-120"/>
                </a:rPr>
                <a:t>摘要</a:t>
              </a:r>
              <a:endParaRPr lang="zh-CN" altLang="en-US" sz="5200" b="1" dirty="0">
                <a:solidFill>
                  <a:schemeClr val="accent3"/>
                </a:solidFill>
                <a:latin typeface="Times New Roman" panose="02020603050405020304" pitchFamily="18" charset="0"/>
                <a:ea typeface="標楷體" panose="03000509000000000000" pitchFamily="65" charset="-120"/>
              </a:endParaRPr>
            </a:p>
          </p:txBody>
        </p:sp>
        <p:sp>
          <p:nvSpPr>
            <p:cNvPr id="20"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21"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8" name="矩形 27">
            <a:extLst>
              <a:ext uri="{FF2B5EF4-FFF2-40B4-BE49-F238E27FC236}">
                <a16:creationId xmlns:a16="http://schemas.microsoft.com/office/drawing/2014/main" id="{9BF2D88E-DCBE-4E03-9055-2D2124C3F23F}"/>
              </a:ext>
            </a:extLst>
          </p:cNvPr>
          <p:cNvSpPr/>
          <p:nvPr/>
        </p:nvSpPr>
        <p:spPr>
          <a:xfrm>
            <a:off x="1446156" y="1547017"/>
            <a:ext cx="8683364" cy="4123949"/>
          </a:xfrm>
          <a:prstGeom prst="rect">
            <a:avLst/>
          </a:prstGeom>
        </p:spPr>
        <p:txBody>
          <a:bodyPr wrap="square">
            <a:spAutoFit/>
            <a:scene3d>
              <a:camera prst="orthographicFront"/>
              <a:lightRig rig="threePt" dir="t"/>
            </a:scene3d>
            <a:sp3d contourW="12700"/>
          </a:bodyPr>
          <a:lstStyle/>
          <a:p>
            <a:pPr>
              <a:lnSpc>
                <a:spcPct val="120000"/>
              </a:lnSpc>
            </a:pPr>
            <a:r>
              <a:rPr lang="zh-TW" altLang="en-US" sz="2000" b="1" i="0" dirty="0">
                <a:solidFill>
                  <a:srgbClr val="666666"/>
                </a:solidFill>
                <a:effectLst/>
                <a:latin typeface="標楷體" panose="03000509000000000000" pitchFamily="65" charset="-120"/>
                <a:ea typeface="標楷體" panose="03000509000000000000" pitchFamily="65" charset="-120"/>
              </a:rPr>
              <a:t>時至今日，視網膜光學斷層掃描儀的技術已被眼科醫師們廣泛使用於診斷眼科相關的疾病，例如脈絡膜的血管新生，糖尿病性黃斑部水腫和隱結堆積。然而在實際情況下，設備的數量和經驗豐富的檢查人員通常是有限的。因此透過人工智慧與生物醫學影像的結合，引入輔助人員的智慧醫療系統，可能有助於這些醫學影像相關的分析與研究。在一個知名的機器學習競賽平台</a:t>
            </a:r>
            <a:r>
              <a:rPr lang="en-US" altLang="zh-TW" sz="2000" b="1" i="0" dirty="0">
                <a:solidFill>
                  <a:srgbClr val="666666"/>
                </a:solidFill>
                <a:effectLst/>
                <a:latin typeface="標楷體" panose="03000509000000000000" pitchFamily="65" charset="-120"/>
                <a:ea typeface="標楷體" panose="03000509000000000000" pitchFamily="65" charset="-120"/>
              </a:rPr>
              <a:t>Kaggle</a:t>
            </a:r>
            <a:r>
              <a:rPr lang="zh-TW" altLang="en-US" sz="2000" b="1" i="0" dirty="0">
                <a:solidFill>
                  <a:srgbClr val="666666"/>
                </a:solidFill>
                <a:effectLst/>
                <a:latin typeface="標楷體" panose="03000509000000000000" pitchFamily="65" charset="-120"/>
                <a:ea typeface="標楷體" panose="03000509000000000000" pitchFamily="65" charset="-120"/>
              </a:rPr>
              <a:t>上，</a:t>
            </a:r>
            <a:r>
              <a:rPr lang="en-US" altLang="zh-TW" sz="2000" b="1" i="0" dirty="0">
                <a:solidFill>
                  <a:srgbClr val="666666"/>
                </a:solidFill>
                <a:effectLst/>
                <a:latin typeface="標楷體" panose="03000509000000000000" pitchFamily="65" charset="-120"/>
                <a:ea typeface="標楷體" panose="03000509000000000000" pitchFamily="65" charset="-120"/>
              </a:rPr>
              <a:t>APTOS</a:t>
            </a:r>
            <a:r>
              <a:rPr lang="zh-TW" altLang="en-US" sz="2000" b="1" i="0" dirty="0">
                <a:solidFill>
                  <a:srgbClr val="666666"/>
                </a:solidFill>
                <a:effectLst/>
                <a:latin typeface="標楷體" panose="03000509000000000000" pitchFamily="65" charset="-120"/>
                <a:ea typeface="標楷體" panose="03000509000000000000" pitchFamily="65" charset="-120"/>
              </a:rPr>
              <a:t>研討會提供了提供全球人工智慧專家團隊一份有關糖尿病引起之視網膜病變影像的資料集，目前平台上公開的程式中準確率最高達到</a:t>
            </a:r>
            <a:r>
              <a:rPr lang="en-US" altLang="zh-TW" sz="2000" b="1" i="0" dirty="0">
                <a:solidFill>
                  <a:srgbClr val="666666"/>
                </a:solidFill>
                <a:effectLst/>
                <a:latin typeface="標楷體" panose="03000509000000000000" pitchFamily="65" charset="-120"/>
                <a:ea typeface="標楷體" panose="03000509000000000000" pitchFamily="65" charset="-120"/>
              </a:rPr>
              <a:t>83%</a:t>
            </a:r>
            <a:r>
              <a:rPr lang="zh-TW" altLang="en-US" sz="2000" b="1" i="0" dirty="0">
                <a:solidFill>
                  <a:srgbClr val="666666"/>
                </a:solidFill>
                <a:effectLst/>
                <a:latin typeface="標楷體" panose="03000509000000000000" pitchFamily="65" charset="-120"/>
                <a:ea typeface="標楷體" panose="03000509000000000000" pitchFamily="65" charset="-120"/>
              </a:rPr>
              <a:t>左右，而我們根據初步測試了幾個模型</a:t>
            </a:r>
            <a:r>
              <a:rPr lang="en-US" altLang="zh-TW" sz="2000" b="1" i="0" dirty="0">
                <a:solidFill>
                  <a:srgbClr val="666666"/>
                </a:solidFill>
                <a:effectLst/>
                <a:latin typeface="標楷體" panose="03000509000000000000" pitchFamily="65" charset="-120"/>
                <a:ea typeface="標楷體" panose="03000509000000000000" pitchFamily="65" charset="-120"/>
              </a:rPr>
              <a:t>(</a:t>
            </a:r>
            <a:r>
              <a:rPr lang="zh-TW" altLang="en-US" sz="2000" b="1" i="0" dirty="0">
                <a:solidFill>
                  <a:srgbClr val="666666"/>
                </a:solidFill>
                <a:effectLst/>
                <a:latin typeface="標楷體" panose="03000509000000000000" pitchFamily="65" charset="-120"/>
                <a:ea typeface="標楷體" panose="03000509000000000000" pitchFamily="65" charset="-120"/>
              </a:rPr>
              <a:t>如：</a:t>
            </a:r>
            <a:r>
              <a:rPr lang="en-US" altLang="zh-TW" sz="2000" b="1" i="0" dirty="0">
                <a:solidFill>
                  <a:srgbClr val="666666"/>
                </a:solidFill>
                <a:effectLst/>
                <a:latin typeface="標楷體" panose="03000509000000000000" pitchFamily="65" charset="-120"/>
                <a:ea typeface="標楷體" panose="03000509000000000000" pitchFamily="65" charset="-120"/>
              </a:rPr>
              <a:t>CNN</a:t>
            </a:r>
            <a:r>
              <a:rPr lang="zh-TW" altLang="en-US" sz="2000" b="1" i="0" dirty="0">
                <a:solidFill>
                  <a:srgbClr val="666666"/>
                </a:solidFill>
                <a:effectLst/>
                <a:latin typeface="標楷體" panose="03000509000000000000" pitchFamily="65" charset="-120"/>
                <a:ea typeface="標楷體" panose="03000509000000000000" pitchFamily="65" charset="-120"/>
              </a:rPr>
              <a:t>、</a:t>
            </a:r>
            <a:r>
              <a:rPr lang="en-US" altLang="zh-TW" sz="2000" b="1" i="0" dirty="0">
                <a:solidFill>
                  <a:srgbClr val="666666"/>
                </a:solidFill>
                <a:effectLst/>
                <a:latin typeface="標楷體" panose="03000509000000000000" pitchFamily="65" charset="-120"/>
                <a:ea typeface="標楷體" panose="03000509000000000000" pitchFamily="65" charset="-120"/>
              </a:rPr>
              <a:t>EfficientNetB0</a:t>
            </a:r>
            <a:r>
              <a:rPr lang="zh-TW" altLang="en-US" sz="2000" b="1" i="0" dirty="0">
                <a:solidFill>
                  <a:srgbClr val="666666"/>
                </a:solidFill>
                <a:effectLst/>
                <a:latin typeface="標楷體" panose="03000509000000000000" pitchFamily="65" charset="-120"/>
                <a:ea typeface="標楷體" panose="03000509000000000000" pitchFamily="65" charset="-120"/>
              </a:rPr>
              <a:t>、</a:t>
            </a:r>
            <a:r>
              <a:rPr lang="en-US" altLang="zh-TW" sz="2000" b="1" i="0" dirty="0">
                <a:solidFill>
                  <a:srgbClr val="666666"/>
                </a:solidFill>
                <a:effectLst/>
                <a:latin typeface="標楷體" panose="03000509000000000000" pitchFamily="65" charset="-120"/>
                <a:ea typeface="標楷體" panose="03000509000000000000" pitchFamily="65" charset="-120"/>
              </a:rPr>
              <a:t>ResNet50)</a:t>
            </a:r>
            <a:r>
              <a:rPr lang="zh-TW" altLang="en-US" sz="2000" b="1" i="0" dirty="0">
                <a:solidFill>
                  <a:srgbClr val="666666"/>
                </a:solidFill>
                <a:effectLst/>
                <a:latin typeface="標楷體" panose="03000509000000000000" pitchFamily="65" charset="-120"/>
                <a:ea typeface="標楷體" panose="03000509000000000000" pitchFamily="65" charset="-120"/>
              </a:rPr>
              <a:t>最高達到</a:t>
            </a:r>
            <a:r>
              <a:rPr lang="en-US" altLang="zh-TW" sz="2000" b="1" i="0" dirty="0">
                <a:solidFill>
                  <a:srgbClr val="666666"/>
                </a:solidFill>
                <a:effectLst/>
                <a:latin typeface="標楷體" panose="03000509000000000000" pitchFamily="65" charset="-120"/>
                <a:ea typeface="標楷體" panose="03000509000000000000" pitchFamily="65" charset="-120"/>
              </a:rPr>
              <a:t>70%</a:t>
            </a:r>
            <a:r>
              <a:rPr lang="zh-TW" altLang="en-US" sz="2000" b="1" i="0" dirty="0">
                <a:solidFill>
                  <a:srgbClr val="666666"/>
                </a:solidFill>
                <a:effectLst/>
                <a:latin typeface="標楷體" panose="03000509000000000000" pitchFamily="65" charset="-120"/>
                <a:ea typeface="標楷體" panose="03000509000000000000" pitchFamily="65" charset="-120"/>
              </a:rPr>
              <a:t>的準確率，未來我們希望透過整合各類機器學習的模型以及參數最佳化進而改善準確率，也希望能透過此次專題增加人工智慧相關的實務經驗和更多機器學習相關知識。</a:t>
            </a:r>
            <a:endParaRPr lang="zh-TW" altLang="en-US" sz="2000" b="1" dirty="0">
              <a:solidFill>
                <a:schemeClr val="tx1">
                  <a:lumMod val="65000"/>
                  <a:lumOff val="35000"/>
                </a:schemeClr>
              </a:solidFill>
              <a:latin typeface="標楷體" panose="03000509000000000000" pitchFamily="65" charset="-120"/>
              <a:ea typeface="標楷體" panose="03000509000000000000" pitchFamily="65" charset="-120"/>
            </a:endParaRPr>
          </a:p>
        </p:txBody>
      </p:sp>
      <p:sp>
        <p:nvSpPr>
          <p:cNvPr id="29" name="任意多边形 11">
            <a:extLst>
              <a:ext uri="{FF2B5EF4-FFF2-40B4-BE49-F238E27FC236}">
                <a16:creationId xmlns:a16="http://schemas.microsoft.com/office/drawing/2014/main" id="{7BD6B4CB-1C60-4DAE-AC9B-D0654F9B5737}"/>
              </a:ext>
            </a:extLst>
          </p:cNvPr>
          <p:cNvSpPr/>
          <p:nvPr/>
        </p:nvSpPr>
        <p:spPr>
          <a:xfrm rot="19321149" flipH="1">
            <a:off x="11382910" y="5493364"/>
            <a:ext cx="1420404" cy="1518421"/>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pic>
        <p:nvPicPr>
          <p:cNvPr id="5" name="圖片 4">
            <a:extLst>
              <a:ext uri="{FF2B5EF4-FFF2-40B4-BE49-F238E27FC236}">
                <a16:creationId xmlns:a16="http://schemas.microsoft.com/office/drawing/2014/main" id="{57B043E2-06C2-46AA-886B-4993A97BCE0C}"/>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25733" y1="65067" x2="25733" y2="65067"/>
                        <a14:foregroundMark x1="79867" y1="43733" x2="79867" y2="43733"/>
                      </a14:backgroundRemoval>
                    </a14:imgEffect>
                  </a14:imgLayer>
                </a14:imgProps>
              </a:ext>
              <a:ext uri="{28A0092B-C50C-407E-A947-70E740481C1C}">
                <a14:useLocalDpi xmlns:a14="http://schemas.microsoft.com/office/drawing/2010/main" val="0"/>
              </a:ext>
            </a:extLst>
          </a:blip>
          <a:stretch>
            <a:fillRect/>
          </a:stretch>
        </p:blipFill>
        <p:spPr>
          <a:xfrm>
            <a:off x="10057196" y="-171014"/>
            <a:ext cx="2382520" cy="2382520"/>
          </a:xfrm>
          <a:prstGeom prst="rect">
            <a:avLst/>
          </a:prstGeom>
        </p:spPr>
      </p:pic>
    </p:spTree>
    <p:extLst>
      <p:ext uri="{BB962C8B-B14F-4D97-AF65-F5344CB8AC3E}">
        <p14:creationId xmlns:p14="http://schemas.microsoft.com/office/powerpoint/2010/main" val="19135987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3a40b83b-a3c5-4a37-b59f-270202b9280b"/>
          <p:cNvGrpSpPr>
            <a:grpSpLocks noChangeAspect="1"/>
          </p:cNvGrpSpPr>
          <p:nvPr/>
        </p:nvGrpSpPr>
        <p:grpSpPr>
          <a:xfrm>
            <a:off x="1523492" y="1828346"/>
            <a:ext cx="9145711" cy="4168321"/>
            <a:chOff x="1523492" y="1700808"/>
            <a:chExt cx="9145711" cy="4168321"/>
          </a:xfrm>
        </p:grpSpPr>
        <p:sp>
          <p:nvSpPr>
            <p:cNvPr id="4" name="Rectangle 2"/>
            <p:cNvSpPr/>
            <p:nvPr/>
          </p:nvSpPr>
          <p:spPr>
            <a:xfrm>
              <a:off x="6407853" y="1700808"/>
              <a:ext cx="4261350" cy="922866"/>
            </a:xfrm>
            <a:prstGeom prst="rect">
              <a:avLst/>
            </a:prstGeom>
            <a:solidFill>
              <a:schemeClr val="bg1">
                <a:lumMod val="95000"/>
                <a:alpha val="40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阿里巴巴普惠体 M" panose="00020600040101010101" pitchFamily="18" charset="-122"/>
              </a:endParaRPr>
            </a:p>
          </p:txBody>
        </p:sp>
        <p:sp>
          <p:nvSpPr>
            <p:cNvPr id="10" name="Rectangle 8"/>
            <p:cNvSpPr/>
            <p:nvPr/>
          </p:nvSpPr>
          <p:spPr>
            <a:xfrm flipH="1">
              <a:off x="1523492" y="1700808"/>
              <a:ext cx="4261352" cy="922866"/>
            </a:xfrm>
            <a:prstGeom prst="rect">
              <a:avLst/>
            </a:prstGeom>
            <a:solidFill>
              <a:schemeClr val="bg1">
                <a:lumMod val="95000"/>
                <a:alpha val="40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阿里巴巴普惠体 M" panose="00020600040101010101" pitchFamily="18" charset="-122"/>
              </a:endParaRPr>
            </a:p>
          </p:txBody>
        </p:sp>
        <p:sp>
          <p:nvSpPr>
            <p:cNvPr id="12" name="Rectangle 10"/>
            <p:cNvSpPr/>
            <p:nvPr/>
          </p:nvSpPr>
          <p:spPr>
            <a:xfrm flipH="1">
              <a:off x="1523492" y="3197700"/>
              <a:ext cx="4261352" cy="922866"/>
            </a:xfrm>
            <a:prstGeom prst="rect">
              <a:avLst/>
            </a:prstGeom>
            <a:solidFill>
              <a:schemeClr val="bg1">
                <a:lumMod val="95000"/>
                <a:alpha val="40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阿里巴巴普惠体 M" panose="00020600040101010101" pitchFamily="18" charset="-122"/>
              </a:endParaRPr>
            </a:p>
          </p:txBody>
        </p:sp>
        <p:sp>
          <p:nvSpPr>
            <p:cNvPr id="14" name="Rectangle 12"/>
            <p:cNvSpPr/>
            <p:nvPr/>
          </p:nvSpPr>
          <p:spPr>
            <a:xfrm flipH="1">
              <a:off x="1523492" y="4700091"/>
              <a:ext cx="4261351" cy="1169038"/>
            </a:xfrm>
            <a:prstGeom prst="rect">
              <a:avLst/>
            </a:prstGeom>
            <a:solidFill>
              <a:schemeClr val="bg1">
                <a:lumMod val="95000"/>
                <a:alpha val="40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阿里巴巴普惠体 M" panose="00020600040101010101" pitchFamily="18" charset="-122"/>
              </a:endParaRPr>
            </a:p>
          </p:txBody>
        </p:sp>
      </p:grpSp>
      <p:sp>
        <p:nvSpPr>
          <p:cNvPr id="35" name="矩形 34"/>
          <p:cNvSpPr/>
          <p:nvPr/>
        </p:nvSpPr>
        <p:spPr>
          <a:xfrm>
            <a:off x="1522797" y="1837935"/>
            <a:ext cx="3070104" cy="799706"/>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dirty="0">
                <a:solidFill>
                  <a:schemeClr val="tx1">
                    <a:lumMod val="65000"/>
                    <a:lumOff val="35000"/>
                  </a:schemeClr>
                </a:solidFill>
                <a:latin typeface="Times New Roman" panose="02020603050405020304" pitchFamily="18" charset="0"/>
                <a:ea typeface="標楷體" panose="03000509000000000000" pitchFamily="65" charset="-120"/>
              </a:rPr>
              <a:t>Python</a:t>
            </a:r>
            <a:r>
              <a:rPr lang="zh-TW" altLang="en-US" sz="2000" dirty="0">
                <a:solidFill>
                  <a:schemeClr val="tx1">
                    <a:lumMod val="65000"/>
                    <a:lumOff val="35000"/>
                  </a:schemeClr>
                </a:solidFill>
                <a:latin typeface="Times New Roman" panose="02020603050405020304" pitchFamily="18" charset="0"/>
                <a:ea typeface="標楷體" panose="03000509000000000000" pitchFamily="65" charset="-120"/>
              </a:rPr>
              <a:t>：用來訓練</a:t>
            </a:r>
            <a:r>
              <a:rPr lang="en-US" altLang="zh-TW" sz="2000" dirty="0">
                <a:solidFill>
                  <a:schemeClr val="tx1">
                    <a:lumMod val="65000"/>
                    <a:lumOff val="35000"/>
                  </a:schemeClr>
                </a:solidFill>
                <a:latin typeface="Times New Roman" panose="02020603050405020304" pitchFamily="18" charset="0"/>
                <a:ea typeface="標楷體" panose="03000509000000000000" pitchFamily="65" charset="-120"/>
              </a:rPr>
              <a:t>/</a:t>
            </a:r>
            <a:r>
              <a:rPr lang="zh-TW" altLang="en-US" sz="2000" dirty="0">
                <a:solidFill>
                  <a:schemeClr val="tx1">
                    <a:lumMod val="65000"/>
                    <a:lumOff val="35000"/>
                  </a:schemeClr>
                </a:solidFill>
                <a:latin typeface="Times New Roman" panose="02020603050405020304" pitchFamily="18" charset="0"/>
                <a:ea typeface="標楷體" panose="03000509000000000000" pitchFamily="65" charset="-120"/>
              </a:rPr>
              <a:t>測試模型所使用的語言</a:t>
            </a:r>
            <a:endParaRPr lang="en-US" altLang="zh-CN" sz="2000" dirty="0">
              <a:solidFill>
                <a:schemeClr val="tx1">
                  <a:lumMod val="65000"/>
                  <a:lumOff val="35000"/>
                </a:schemeClr>
              </a:solidFill>
              <a:latin typeface="Times New Roman" panose="02020603050405020304" pitchFamily="18" charset="0"/>
              <a:ea typeface="標楷體" panose="03000509000000000000" pitchFamily="65" charset="-120"/>
            </a:endParaRPr>
          </a:p>
        </p:txBody>
      </p:sp>
      <p:grpSp>
        <p:nvGrpSpPr>
          <p:cNvPr id="33" name="群組 32">
            <a:extLst>
              <a:ext uri="{FF2B5EF4-FFF2-40B4-BE49-F238E27FC236}">
                <a16:creationId xmlns:a16="http://schemas.microsoft.com/office/drawing/2014/main" id="{A45E3D68-13E0-4E49-BCAF-8DD9A10170E0}"/>
              </a:ext>
            </a:extLst>
          </p:cNvPr>
          <p:cNvGrpSpPr/>
          <p:nvPr/>
        </p:nvGrpSpPr>
        <p:grpSpPr>
          <a:xfrm>
            <a:off x="-102618" y="10205"/>
            <a:ext cx="6401384" cy="922385"/>
            <a:chOff x="-102618" y="10205"/>
            <a:chExt cx="6401384" cy="922385"/>
          </a:xfrm>
        </p:grpSpPr>
        <p:grpSp>
          <p:nvGrpSpPr>
            <p:cNvPr id="34" name="群組 33">
              <a:extLst>
                <a:ext uri="{FF2B5EF4-FFF2-40B4-BE49-F238E27FC236}">
                  <a16:creationId xmlns:a16="http://schemas.microsoft.com/office/drawing/2014/main" id="{6A0E3736-75C5-4586-82C9-18E2AC689BF7}"/>
                </a:ext>
              </a:extLst>
            </p:cNvPr>
            <p:cNvGrpSpPr/>
            <p:nvPr/>
          </p:nvGrpSpPr>
          <p:grpSpPr>
            <a:xfrm>
              <a:off x="99493" y="10205"/>
              <a:ext cx="6199273" cy="922385"/>
              <a:chOff x="99493" y="10205"/>
              <a:chExt cx="6199273" cy="922385"/>
            </a:xfrm>
          </p:grpSpPr>
          <p:sp>
            <p:nvSpPr>
              <p:cNvPr id="42" name="文本框 17">
                <a:extLst>
                  <a:ext uri="{FF2B5EF4-FFF2-40B4-BE49-F238E27FC236}">
                    <a16:creationId xmlns:a16="http://schemas.microsoft.com/office/drawing/2014/main" id="{88C9BA19-6EAE-4D21-8279-2E38914F2895}"/>
                  </a:ext>
                </a:extLst>
              </p:cNvPr>
              <p:cNvSpPr txBox="1"/>
              <p:nvPr/>
            </p:nvSpPr>
            <p:spPr>
              <a:xfrm>
                <a:off x="1446156" y="10205"/>
                <a:ext cx="4852610" cy="892552"/>
              </a:xfrm>
              <a:prstGeom prst="rect">
                <a:avLst/>
              </a:prstGeom>
              <a:noFill/>
            </p:spPr>
            <p:txBody>
              <a:bodyPr wrap="none" rtlCol="0">
                <a:spAutoFit/>
                <a:scene3d>
                  <a:camera prst="orthographicFront"/>
                  <a:lightRig rig="threePt" dir="t"/>
                </a:scene3d>
                <a:sp3d contourW="12700"/>
              </a:bodyPr>
              <a:lstStyle/>
              <a:p>
                <a:r>
                  <a:rPr lang="zh-TW" altLang="en-US" sz="5200" b="1" dirty="0">
                    <a:solidFill>
                      <a:schemeClr val="accent3"/>
                    </a:solidFill>
                    <a:latin typeface="Times New Roman" panose="02020603050405020304" pitchFamily="18" charset="0"/>
                    <a:ea typeface="標楷體" panose="03000509000000000000" pitchFamily="65" charset="-120"/>
                  </a:rPr>
                  <a:t>系統環境與工具</a:t>
                </a:r>
              </a:p>
            </p:txBody>
          </p:sp>
          <p:sp>
            <p:nvSpPr>
              <p:cNvPr id="43" name="任意多边形 47">
                <a:extLst>
                  <a:ext uri="{FF2B5EF4-FFF2-40B4-BE49-F238E27FC236}">
                    <a16:creationId xmlns:a16="http://schemas.microsoft.com/office/drawing/2014/main" id="{8C4D819E-13B6-406D-999B-765FDF92011F}"/>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41" name="任意多边形 48">
              <a:extLst>
                <a:ext uri="{FF2B5EF4-FFF2-40B4-BE49-F238E27FC236}">
                  <a16:creationId xmlns:a16="http://schemas.microsoft.com/office/drawing/2014/main" id="{2147BD55-5E56-45E2-9D19-DAB56EFBB87D}"/>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pic>
        <p:nvPicPr>
          <p:cNvPr id="18" name="圖片 17">
            <a:extLst>
              <a:ext uri="{FF2B5EF4-FFF2-40B4-BE49-F238E27FC236}">
                <a16:creationId xmlns:a16="http://schemas.microsoft.com/office/drawing/2014/main" id="{530378DE-7B82-4765-8C5F-3F51A3DAAD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5762" y="1889760"/>
            <a:ext cx="832570" cy="832570"/>
          </a:xfrm>
          <a:prstGeom prst="rect">
            <a:avLst/>
          </a:prstGeom>
        </p:spPr>
      </p:pic>
      <p:pic>
        <p:nvPicPr>
          <p:cNvPr id="20" name="圖片 19">
            <a:extLst>
              <a:ext uri="{FF2B5EF4-FFF2-40B4-BE49-F238E27FC236}">
                <a16:creationId xmlns:a16="http://schemas.microsoft.com/office/drawing/2014/main" id="{77D16418-6DF1-4795-845F-8CEDF2283E7A}"/>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842378" y="3330738"/>
            <a:ext cx="912888" cy="912888"/>
          </a:xfrm>
          <a:prstGeom prst="rect">
            <a:avLst/>
          </a:prstGeom>
        </p:spPr>
      </p:pic>
      <p:pic>
        <p:nvPicPr>
          <p:cNvPr id="46" name="圖片 45">
            <a:extLst>
              <a:ext uri="{FF2B5EF4-FFF2-40B4-BE49-F238E27FC236}">
                <a16:creationId xmlns:a16="http://schemas.microsoft.com/office/drawing/2014/main" id="{39F608D3-EC72-4C7F-9559-E6D7A395B76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929" b="89881" l="9699" r="89967">
                        <a14:foregroundMark x1="44147" y1="41667" x2="44147" y2="41667"/>
                        <a14:foregroundMark x1="33110" y1="35119" x2="33110" y2="35119"/>
                        <a14:foregroundMark x1="52508" y1="89881" x2="52508" y2="89881"/>
                        <a14:foregroundMark x1="52174" y1="8929" x2="52174" y2="8929"/>
                      </a14:backgroundRemoval>
                    </a14:imgEffect>
                  </a14:imgLayer>
                </a14:imgProps>
              </a:ext>
              <a:ext uri="{28A0092B-C50C-407E-A947-70E740481C1C}">
                <a14:useLocalDpi xmlns:a14="http://schemas.microsoft.com/office/drawing/2010/main" val="0"/>
              </a:ext>
            </a:extLst>
          </a:blip>
          <a:stretch>
            <a:fillRect/>
          </a:stretch>
        </p:blipFill>
        <p:spPr>
          <a:xfrm>
            <a:off x="6188160" y="1928486"/>
            <a:ext cx="1363028" cy="765849"/>
          </a:xfrm>
          <a:prstGeom prst="rect">
            <a:avLst/>
          </a:prstGeom>
        </p:spPr>
      </p:pic>
      <p:sp>
        <p:nvSpPr>
          <p:cNvPr id="49" name="矩形 48">
            <a:extLst>
              <a:ext uri="{FF2B5EF4-FFF2-40B4-BE49-F238E27FC236}">
                <a16:creationId xmlns:a16="http://schemas.microsoft.com/office/drawing/2014/main" id="{676E1854-1B5A-4961-BDD9-5A6D5FB737FD}"/>
              </a:ext>
            </a:extLst>
          </p:cNvPr>
          <p:cNvSpPr/>
          <p:nvPr/>
        </p:nvSpPr>
        <p:spPr>
          <a:xfrm>
            <a:off x="1522797" y="3307083"/>
            <a:ext cx="3171124" cy="799706"/>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dirty="0" err="1">
                <a:solidFill>
                  <a:schemeClr val="tx1">
                    <a:lumMod val="65000"/>
                    <a:lumOff val="35000"/>
                  </a:schemeClr>
                </a:solidFill>
                <a:latin typeface="Times New Roman" panose="02020603050405020304" pitchFamily="18" charset="0"/>
                <a:ea typeface="標楷體" panose="03000509000000000000" pitchFamily="65" charset="-120"/>
              </a:rPr>
              <a:t>Matlab</a:t>
            </a:r>
            <a:r>
              <a:rPr lang="zh-TW" altLang="en-US" sz="2000" dirty="0">
                <a:solidFill>
                  <a:schemeClr val="tx1">
                    <a:lumMod val="65000"/>
                    <a:lumOff val="35000"/>
                  </a:schemeClr>
                </a:solidFill>
                <a:latin typeface="Times New Roman" panose="02020603050405020304" pitchFamily="18" charset="0"/>
                <a:ea typeface="標楷體" panose="03000509000000000000" pitchFamily="65" charset="-120"/>
              </a:rPr>
              <a:t>：用來建立視覺化預測結果所使用的工具</a:t>
            </a:r>
            <a:endParaRPr lang="en-US" altLang="zh-CN" sz="2000" dirty="0">
              <a:solidFill>
                <a:schemeClr val="tx1">
                  <a:lumMod val="65000"/>
                  <a:lumOff val="35000"/>
                </a:schemeClr>
              </a:solidFill>
              <a:latin typeface="Times New Roman" panose="02020603050405020304" pitchFamily="18" charset="0"/>
              <a:ea typeface="標楷體" panose="03000509000000000000" pitchFamily="65" charset="-120"/>
            </a:endParaRPr>
          </a:p>
        </p:txBody>
      </p:sp>
      <p:sp>
        <p:nvSpPr>
          <p:cNvPr id="27" name="Rectangle 12">
            <a:extLst>
              <a:ext uri="{FF2B5EF4-FFF2-40B4-BE49-F238E27FC236}">
                <a16:creationId xmlns:a16="http://schemas.microsoft.com/office/drawing/2014/main" id="{BD9D6274-D997-49EE-B1D3-B79088F8519B}"/>
              </a:ext>
            </a:extLst>
          </p:cNvPr>
          <p:cNvSpPr/>
          <p:nvPr/>
        </p:nvSpPr>
        <p:spPr>
          <a:xfrm flipH="1">
            <a:off x="6407158" y="3333042"/>
            <a:ext cx="4261351" cy="1169038"/>
          </a:xfrm>
          <a:prstGeom prst="rect">
            <a:avLst/>
          </a:prstGeom>
          <a:solidFill>
            <a:schemeClr val="bg1">
              <a:lumMod val="95000"/>
              <a:alpha val="40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阿里巴巴普惠体 M" panose="00020600040101010101" pitchFamily="18" charset="-122"/>
            </a:endParaRPr>
          </a:p>
        </p:txBody>
      </p:sp>
      <p:grpSp>
        <p:nvGrpSpPr>
          <p:cNvPr id="2" name="群組 1">
            <a:extLst>
              <a:ext uri="{FF2B5EF4-FFF2-40B4-BE49-F238E27FC236}">
                <a16:creationId xmlns:a16="http://schemas.microsoft.com/office/drawing/2014/main" id="{43EB842B-71A2-470C-AFA9-7B9463FAD787}"/>
              </a:ext>
            </a:extLst>
          </p:cNvPr>
          <p:cNvGrpSpPr/>
          <p:nvPr/>
        </p:nvGrpSpPr>
        <p:grpSpPr>
          <a:xfrm>
            <a:off x="1542417" y="4851242"/>
            <a:ext cx="4242426" cy="1169038"/>
            <a:chOff x="1542418" y="4804016"/>
            <a:chExt cx="4242426" cy="1169038"/>
          </a:xfrm>
        </p:grpSpPr>
        <p:pic>
          <p:nvPicPr>
            <p:cNvPr id="44" name="圖片 43">
              <a:extLst>
                <a:ext uri="{FF2B5EF4-FFF2-40B4-BE49-F238E27FC236}">
                  <a16:creationId xmlns:a16="http://schemas.microsoft.com/office/drawing/2014/main" id="{90894AAD-99CF-473D-B84C-AF0471A41EC4}"/>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783119" y="4911286"/>
              <a:ext cx="1001725" cy="1001725"/>
            </a:xfrm>
            <a:prstGeom prst="rect">
              <a:avLst/>
            </a:prstGeom>
          </p:spPr>
        </p:pic>
        <p:sp>
          <p:nvSpPr>
            <p:cNvPr id="50" name="矩形 49">
              <a:extLst>
                <a:ext uri="{FF2B5EF4-FFF2-40B4-BE49-F238E27FC236}">
                  <a16:creationId xmlns:a16="http://schemas.microsoft.com/office/drawing/2014/main" id="{3F076EC6-2EFE-4564-8627-C987FEAE1A45}"/>
                </a:ext>
              </a:extLst>
            </p:cNvPr>
            <p:cNvSpPr/>
            <p:nvPr/>
          </p:nvSpPr>
          <p:spPr>
            <a:xfrm>
              <a:off x="1542418" y="4804016"/>
              <a:ext cx="3299960" cy="1169038"/>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dirty="0" err="1">
                  <a:solidFill>
                    <a:schemeClr val="tx1">
                      <a:lumMod val="65000"/>
                      <a:lumOff val="35000"/>
                    </a:schemeClr>
                  </a:solidFill>
                  <a:latin typeface="Times New Roman" panose="02020603050405020304" pitchFamily="18" charset="0"/>
                  <a:ea typeface="標楷體" panose="03000509000000000000" pitchFamily="65" charset="-120"/>
                </a:rPr>
                <a:t>kaggle</a:t>
              </a:r>
              <a:r>
                <a:rPr lang="zh-TW" altLang="en-US" sz="2000" dirty="0">
                  <a:solidFill>
                    <a:schemeClr val="tx1">
                      <a:lumMod val="65000"/>
                      <a:lumOff val="35000"/>
                    </a:schemeClr>
                  </a:solidFill>
                  <a:latin typeface="Times New Roman" panose="02020603050405020304" pitchFamily="18" charset="0"/>
                  <a:ea typeface="標楷體" panose="03000509000000000000" pitchFamily="65" charset="-120"/>
                </a:rPr>
                <a:t>：是一個全球性機器學習競賽的平台，同時提供使用者線上編譯環境。</a:t>
              </a:r>
              <a:endParaRPr lang="en-US" altLang="zh-TW" sz="2000" dirty="0">
                <a:solidFill>
                  <a:schemeClr val="tx1">
                    <a:lumMod val="65000"/>
                    <a:lumOff val="35000"/>
                  </a:schemeClr>
                </a:solidFill>
                <a:latin typeface="Times New Roman" panose="02020603050405020304" pitchFamily="18" charset="0"/>
                <a:ea typeface="標楷體" panose="03000509000000000000" pitchFamily="65" charset="-120"/>
              </a:endParaRPr>
            </a:p>
          </p:txBody>
        </p:sp>
      </p:grpSp>
      <p:sp>
        <p:nvSpPr>
          <p:cNvPr id="51" name="矩形 50">
            <a:extLst>
              <a:ext uri="{FF2B5EF4-FFF2-40B4-BE49-F238E27FC236}">
                <a16:creationId xmlns:a16="http://schemas.microsoft.com/office/drawing/2014/main" id="{2497C940-7DFF-4857-A4C7-0AFDBBD6517F}"/>
              </a:ext>
            </a:extLst>
          </p:cNvPr>
          <p:cNvSpPr/>
          <p:nvPr/>
        </p:nvSpPr>
        <p:spPr>
          <a:xfrm>
            <a:off x="7468025" y="1828346"/>
            <a:ext cx="3200482" cy="799706"/>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dirty="0" err="1">
                <a:solidFill>
                  <a:schemeClr val="tx1">
                    <a:lumMod val="65000"/>
                    <a:lumOff val="35000"/>
                  </a:schemeClr>
                </a:solidFill>
                <a:latin typeface="Times New Roman" panose="02020603050405020304" pitchFamily="18" charset="0"/>
                <a:ea typeface="標楷體" panose="03000509000000000000" pitchFamily="65" charset="-120"/>
              </a:rPr>
              <a:t>Tensorflow</a:t>
            </a:r>
            <a:r>
              <a:rPr lang="zh-TW" altLang="en-US" sz="2000" dirty="0">
                <a:solidFill>
                  <a:schemeClr val="tx1">
                    <a:lumMod val="65000"/>
                    <a:lumOff val="35000"/>
                  </a:schemeClr>
                </a:solidFill>
                <a:latin typeface="Times New Roman" panose="02020603050405020304" pitchFamily="18" charset="0"/>
                <a:ea typeface="標楷體" panose="03000509000000000000" pitchFamily="65" charset="-120"/>
              </a:rPr>
              <a:t>：提供許多實用套件幫助訓練模型</a:t>
            </a:r>
            <a:endParaRPr lang="en-US" altLang="zh-CN" sz="2000" dirty="0">
              <a:solidFill>
                <a:schemeClr val="tx1">
                  <a:lumMod val="65000"/>
                  <a:lumOff val="35000"/>
                </a:schemeClr>
              </a:solidFill>
              <a:latin typeface="Times New Roman" panose="02020603050405020304" pitchFamily="18" charset="0"/>
              <a:ea typeface="標楷體" panose="03000509000000000000" pitchFamily="65" charset="-120"/>
            </a:endParaRPr>
          </a:p>
        </p:txBody>
      </p:sp>
      <p:grpSp>
        <p:nvGrpSpPr>
          <p:cNvPr id="24" name="群組 23">
            <a:extLst>
              <a:ext uri="{FF2B5EF4-FFF2-40B4-BE49-F238E27FC236}">
                <a16:creationId xmlns:a16="http://schemas.microsoft.com/office/drawing/2014/main" id="{7AC5C4D6-2E16-4381-B7AD-0276A6E244BE}"/>
              </a:ext>
            </a:extLst>
          </p:cNvPr>
          <p:cNvGrpSpPr/>
          <p:nvPr/>
        </p:nvGrpSpPr>
        <p:grpSpPr>
          <a:xfrm>
            <a:off x="6579119" y="3307083"/>
            <a:ext cx="4140555" cy="1169038"/>
            <a:chOff x="1852538" y="4778057"/>
            <a:chExt cx="3967940" cy="1169038"/>
          </a:xfrm>
        </p:grpSpPr>
        <p:pic>
          <p:nvPicPr>
            <p:cNvPr id="25" name="圖片 24">
              <a:extLst>
                <a:ext uri="{FF2B5EF4-FFF2-40B4-BE49-F238E27FC236}">
                  <a16:creationId xmlns:a16="http://schemas.microsoft.com/office/drawing/2014/main" id="{C14D455C-BBEE-4524-8D5F-6E1786B6254C}"/>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1852538" y="4911285"/>
              <a:ext cx="813308" cy="1001725"/>
            </a:xfrm>
            <a:prstGeom prst="rect">
              <a:avLst/>
            </a:prstGeom>
          </p:spPr>
        </p:pic>
        <p:sp>
          <p:nvSpPr>
            <p:cNvPr id="26" name="矩形 25">
              <a:extLst>
                <a:ext uri="{FF2B5EF4-FFF2-40B4-BE49-F238E27FC236}">
                  <a16:creationId xmlns:a16="http://schemas.microsoft.com/office/drawing/2014/main" id="{C3984478-A10D-4C48-A1CE-5DF130FC53D6}"/>
                </a:ext>
              </a:extLst>
            </p:cNvPr>
            <p:cNvSpPr/>
            <p:nvPr/>
          </p:nvSpPr>
          <p:spPr>
            <a:xfrm>
              <a:off x="2665846" y="4778057"/>
              <a:ext cx="3154632" cy="1169038"/>
            </a:xfrm>
            <a:prstGeom prst="rect">
              <a:avLst/>
            </a:prstGeom>
          </p:spPr>
          <p:txBody>
            <a:bodyPr wrap="square">
              <a:spAutoFit/>
              <a:scene3d>
                <a:camera prst="orthographicFront"/>
                <a:lightRig rig="threePt" dir="t"/>
              </a:scene3d>
              <a:sp3d contourW="12700"/>
            </a:bodyPr>
            <a:lstStyle/>
            <a:p>
              <a:pPr>
                <a:lnSpc>
                  <a:spcPct val="120000"/>
                </a:lnSpc>
              </a:pPr>
              <a:r>
                <a:rPr lang="en-US" altLang="zh-TW" sz="2000" dirty="0" err="1">
                  <a:solidFill>
                    <a:schemeClr val="tx1">
                      <a:lumMod val="65000"/>
                      <a:lumOff val="35000"/>
                    </a:schemeClr>
                  </a:solidFill>
                  <a:latin typeface="Times New Roman" panose="02020603050405020304" pitchFamily="18" charset="0"/>
                  <a:ea typeface="標楷體" panose="03000509000000000000" pitchFamily="65" charset="-120"/>
                </a:rPr>
                <a:t>opencv</a:t>
              </a:r>
              <a:r>
                <a:rPr lang="zh-TW" altLang="en-US" sz="2000" dirty="0">
                  <a:solidFill>
                    <a:schemeClr val="tx1">
                      <a:lumMod val="65000"/>
                      <a:lumOff val="35000"/>
                    </a:schemeClr>
                  </a:solidFill>
                  <a:latin typeface="Times New Roman" panose="02020603050405020304" pitchFamily="18" charset="0"/>
                  <a:ea typeface="標楷體" panose="03000509000000000000" pitchFamily="65" charset="-120"/>
                </a:rPr>
                <a:t>：包含多種電腦視覺函式庫，主要用來進行影像識別及處理</a:t>
              </a:r>
              <a:endParaRPr lang="en-US" altLang="zh-CN" sz="2000" dirty="0">
                <a:solidFill>
                  <a:schemeClr val="tx1">
                    <a:lumMod val="65000"/>
                    <a:lumOff val="35000"/>
                  </a:schemeClr>
                </a:solidFill>
                <a:latin typeface="Times New Roman" panose="02020603050405020304" pitchFamily="18" charset="0"/>
                <a:ea typeface="標楷體" panose="03000509000000000000" pitchFamily="65" charset="-120"/>
              </a:endParaRPr>
            </a:p>
          </p:txBody>
        </p:sp>
      </p:grpSp>
    </p:spTree>
    <p:extLst>
      <p:ext uri="{BB962C8B-B14F-4D97-AF65-F5344CB8AC3E}">
        <p14:creationId xmlns:p14="http://schemas.microsoft.com/office/powerpoint/2010/main" val="463626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5484939" y="2060669"/>
            <a:ext cx="1028637" cy="103377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0" name="任意多边形 19"/>
          <p:cNvSpPr/>
          <p:nvPr/>
        </p:nvSpPr>
        <p:spPr>
          <a:xfrm rot="2700000">
            <a:off x="-2095382" y="209360"/>
            <a:ext cx="6410492" cy="6427355"/>
          </a:xfrm>
          <a:custGeom>
            <a:avLst/>
            <a:gdLst>
              <a:gd name="connsiteX0" fmla="*/ 0 w 6410492"/>
              <a:gd name="connsiteY0" fmla="*/ 1578016 h 6427355"/>
              <a:gd name="connsiteX1" fmla="*/ 1146670 w 6410492"/>
              <a:gd name="connsiteY1" fmla="*/ 431345 h 6427355"/>
              <a:gd name="connsiteX2" fmla="*/ 1146671 w 6410492"/>
              <a:gd name="connsiteY2" fmla="*/ 431345 h 6427355"/>
              <a:gd name="connsiteX3" fmla="*/ 1578016 w 6410492"/>
              <a:gd name="connsiteY3" fmla="*/ 0 h 6427355"/>
              <a:gd name="connsiteX4" fmla="*/ 5764900 w 6410492"/>
              <a:gd name="connsiteY4" fmla="*/ 0 h 6427355"/>
              <a:gd name="connsiteX5" fmla="*/ 6410492 w 6410492"/>
              <a:gd name="connsiteY5" fmla="*/ 645592 h 6427355"/>
              <a:gd name="connsiteX6" fmla="*/ 6410491 w 6410492"/>
              <a:gd name="connsiteY6" fmla="*/ 4866202 h 6427355"/>
              <a:gd name="connsiteX7" fmla="*/ 4849339 w 6410492"/>
              <a:gd name="connsiteY7" fmla="*/ 6427355 h 6427355"/>
              <a:gd name="connsiteX8" fmla="*/ 4238944 w 6410492"/>
              <a:gd name="connsiteY8" fmla="*/ 5816960 h 6427355"/>
              <a:gd name="connsiteX9" fmla="*/ 4238943 w 6410492"/>
              <a:gd name="connsiteY9" fmla="*/ 2171546 h 6427355"/>
              <a:gd name="connsiteX10" fmla="*/ 593530 w 6410492"/>
              <a:gd name="connsiteY10" fmla="*/ 2171546 h 64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492" h="6427355">
                <a:moveTo>
                  <a:pt x="0" y="1578016"/>
                </a:moveTo>
                <a:lnTo>
                  <a:pt x="1146670" y="431345"/>
                </a:lnTo>
                <a:lnTo>
                  <a:pt x="1146671" y="431345"/>
                </a:lnTo>
                <a:lnTo>
                  <a:pt x="1578016" y="0"/>
                </a:lnTo>
                <a:lnTo>
                  <a:pt x="5764900" y="0"/>
                </a:lnTo>
                <a:cubicBezTo>
                  <a:pt x="6121450" y="0"/>
                  <a:pt x="6410492" y="289042"/>
                  <a:pt x="6410492" y="645592"/>
                </a:cubicBezTo>
                <a:lnTo>
                  <a:pt x="6410491" y="4866202"/>
                </a:lnTo>
                <a:lnTo>
                  <a:pt x="4849339" y="6427355"/>
                </a:lnTo>
                <a:lnTo>
                  <a:pt x="4238944" y="5816960"/>
                </a:lnTo>
                <a:lnTo>
                  <a:pt x="4238943" y="2171546"/>
                </a:lnTo>
                <a:lnTo>
                  <a:pt x="593530" y="2171546"/>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6" name="任意多边形 5"/>
          <p:cNvSpPr/>
          <p:nvPr/>
        </p:nvSpPr>
        <p:spPr>
          <a:xfrm rot="2700000">
            <a:off x="1827643" y="44906"/>
            <a:ext cx="3850328" cy="3869559"/>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2" name="任意多边形 11"/>
          <p:cNvSpPr/>
          <p:nvPr/>
        </p:nvSpPr>
        <p:spPr>
          <a:xfrm rot="18900000" flipH="1">
            <a:off x="11660632" y="5888846"/>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3" name="文本框 12"/>
          <p:cNvSpPr txBox="1"/>
          <p:nvPr/>
        </p:nvSpPr>
        <p:spPr>
          <a:xfrm>
            <a:off x="6148614" y="3328693"/>
            <a:ext cx="2400850" cy="830997"/>
          </a:xfrm>
          <a:prstGeom prst="rect">
            <a:avLst/>
          </a:prstGeom>
          <a:noFill/>
        </p:spPr>
        <p:txBody>
          <a:bodyPr wrap="none" rtlCol="0">
            <a:spAutoFit/>
            <a:scene3d>
              <a:camera prst="orthographicFront"/>
              <a:lightRig rig="threePt" dir="t"/>
            </a:scene3d>
            <a:sp3d contourW="12700"/>
          </a:bodyPr>
          <a:lstStyle/>
          <a:p>
            <a:r>
              <a:rPr lang="en-US" altLang="zh-CN" sz="4800" dirty="0">
                <a:solidFill>
                  <a:schemeClr val="accent1"/>
                </a:solidFill>
                <a:latin typeface="Times New Roman" panose="02020603050405020304" pitchFamily="18" charset="0"/>
                <a:ea typeface="標楷體" panose="03000509000000000000" pitchFamily="65" charset="-120"/>
              </a:rPr>
              <a:t>PART </a:t>
            </a:r>
            <a:r>
              <a:rPr lang="en-US" altLang="zh-TW" sz="4800" dirty="0">
                <a:solidFill>
                  <a:schemeClr val="accent1"/>
                </a:solidFill>
                <a:latin typeface="Times New Roman" panose="02020603050405020304" pitchFamily="18" charset="0"/>
                <a:ea typeface="標楷體" panose="03000509000000000000" pitchFamily="65" charset="-120"/>
              </a:rPr>
              <a:t>11</a:t>
            </a:r>
            <a:endParaRPr lang="zh-CN" altLang="en-US" sz="4800" dirty="0">
              <a:solidFill>
                <a:schemeClr val="accent1"/>
              </a:solidFill>
              <a:latin typeface="Times New Roman" panose="02020603050405020304" pitchFamily="18" charset="0"/>
              <a:ea typeface="標楷體" panose="03000509000000000000" pitchFamily="65" charset="-120"/>
            </a:endParaRPr>
          </a:p>
        </p:txBody>
      </p:sp>
      <p:sp>
        <p:nvSpPr>
          <p:cNvPr id="14" name="文本框 13"/>
          <p:cNvSpPr txBox="1"/>
          <p:nvPr/>
        </p:nvSpPr>
        <p:spPr>
          <a:xfrm>
            <a:off x="6110514" y="4131820"/>
            <a:ext cx="4824101" cy="707886"/>
          </a:xfrm>
          <a:prstGeom prst="rect">
            <a:avLst/>
          </a:prstGeom>
          <a:noFill/>
        </p:spPr>
        <p:txBody>
          <a:bodyPr wrap="square" rtlCol="0">
            <a:spAutoFit/>
            <a:scene3d>
              <a:camera prst="orthographicFront"/>
              <a:lightRig rig="threePt" dir="t"/>
            </a:scene3d>
            <a:sp3d contourW="12700"/>
          </a:bodyPr>
          <a:lstStyle/>
          <a:p>
            <a:r>
              <a:rPr lang="zh-TW" altLang="en-US" sz="4000" b="1" dirty="0">
                <a:solidFill>
                  <a:schemeClr val="accent3"/>
                </a:solidFill>
                <a:latin typeface="Times New Roman" panose="02020603050405020304" pitchFamily="18" charset="0"/>
                <a:ea typeface="標楷體" panose="03000509000000000000" pitchFamily="65" charset="-120"/>
              </a:rPr>
              <a:t>應用情境</a:t>
            </a:r>
          </a:p>
        </p:txBody>
      </p:sp>
      <p:sp>
        <p:nvSpPr>
          <p:cNvPr id="17" name="任意多边形 16"/>
          <p:cNvSpPr/>
          <p:nvPr/>
        </p:nvSpPr>
        <p:spPr>
          <a:xfrm rot="2700000">
            <a:off x="9435201" y="912906"/>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任意多边形 17"/>
          <p:cNvSpPr/>
          <p:nvPr/>
        </p:nvSpPr>
        <p:spPr>
          <a:xfrm rot="2700000">
            <a:off x="10767277" y="5635597"/>
            <a:ext cx="602495" cy="605504"/>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Tree>
    <p:extLst>
      <p:ext uri="{BB962C8B-B14F-4D97-AF65-F5344CB8AC3E}">
        <p14:creationId xmlns:p14="http://schemas.microsoft.com/office/powerpoint/2010/main" val="26894328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2743854" y="3390090"/>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2" name="矩形 51"/>
          <p:cNvSpPr/>
          <p:nvPr/>
        </p:nvSpPr>
        <p:spPr>
          <a:xfrm>
            <a:off x="6709050" y="3390090"/>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4" name="矩形 53"/>
          <p:cNvSpPr/>
          <p:nvPr/>
        </p:nvSpPr>
        <p:spPr>
          <a:xfrm>
            <a:off x="6709050" y="5134463"/>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5" name="矩形 54"/>
          <p:cNvSpPr/>
          <p:nvPr/>
        </p:nvSpPr>
        <p:spPr>
          <a:xfrm>
            <a:off x="4910975" y="1744288"/>
            <a:ext cx="2905153" cy="664221"/>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4503429" cy="923330"/>
            <a:chOff x="-102618" y="10205"/>
            <a:chExt cx="4503429" cy="923330"/>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4301318" cy="923330"/>
              <a:chOff x="99493" y="10205"/>
              <a:chExt cx="4301318" cy="923330"/>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2954655" cy="923330"/>
              </a:xfrm>
              <a:prstGeom prst="rect">
                <a:avLst/>
              </a:prstGeom>
              <a:noFill/>
            </p:spPr>
            <p:txBody>
              <a:bodyPr wrap="none" rtlCol="0">
                <a:spAutoFit/>
                <a:scene3d>
                  <a:camera prst="orthographicFront"/>
                  <a:lightRig rig="threePt" dir="t"/>
                </a:scene3d>
                <a:sp3d contourW="12700"/>
              </a:bodyPr>
              <a:lstStyle/>
              <a:p>
                <a:r>
                  <a:rPr lang="zh-TW" altLang="en-US" sz="5400" b="1" dirty="0">
                    <a:solidFill>
                      <a:schemeClr val="accent3"/>
                    </a:solidFill>
                    <a:latin typeface="Times New Roman" panose="02020603050405020304" pitchFamily="18" charset="0"/>
                    <a:ea typeface="標楷體" panose="03000509000000000000" pitchFamily="65" charset="-120"/>
                  </a:rPr>
                  <a:t>應用情境</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pic>
        <p:nvPicPr>
          <p:cNvPr id="5" name="圖片 4">
            <a:extLst>
              <a:ext uri="{FF2B5EF4-FFF2-40B4-BE49-F238E27FC236}">
                <a16:creationId xmlns:a16="http://schemas.microsoft.com/office/drawing/2014/main" id="{93B410C9-5454-4068-94B0-1C036FF0D69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222" b="96889" l="2667" r="96889">
                        <a14:foregroundMark x1="2667" y1="3111" x2="58667" y2="3111"/>
                        <a14:foregroundMark x1="61778" y1="4444" x2="62222" y2="85333"/>
                        <a14:foregroundMark x1="16889" y1="14222" x2="16889" y2="14222"/>
                        <a14:foregroundMark x1="16889" y1="14222" x2="16889" y2="14222"/>
                        <a14:foregroundMark x1="16889" y1="14222" x2="16889" y2="14222"/>
                        <a14:foregroundMark x1="18222" y1="14667" x2="18222" y2="14667"/>
                        <a14:foregroundMark x1="5333" y1="14667" x2="55111" y2="14222"/>
                        <a14:foregroundMark x1="3556" y1="16444" x2="3556" y2="95111"/>
                        <a14:foregroundMark x1="4000" y1="97333" x2="63111" y2="96889"/>
                        <a14:foregroundMark x1="20889" y1="25778" x2="15556" y2="28000"/>
                        <a14:foregroundMark x1="44444" y1="25333" x2="50667" y2="26222"/>
                        <a14:foregroundMark x1="50667" y1="28444" x2="43556" y2="47111"/>
                        <a14:foregroundMark x1="15111" y1="31556" x2="25778" y2="48889"/>
                        <a14:foregroundMark x1="32000" y1="53778" x2="46222" y2="79556"/>
                        <a14:foregroundMark x1="8444" y1="79111" x2="41333" y2="79556"/>
                        <a14:foregroundMark x1="69778" y1="76889" x2="86222" y2="59111"/>
                        <a14:foregroundMark x1="80000" y1="47111" x2="75111" y2="38222"/>
                        <a14:foregroundMark x1="79111" y1="29333" x2="85778" y2="26222"/>
                        <a14:foregroundMark x1="93333" y1="30667" x2="97333" y2="41778"/>
                        <a14:foregroundMark x1="83111" y1="15111" x2="86222" y2="15556"/>
                        <a14:foregroundMark x1="74222" y1="6667" x2="84000" y2="2222"/>
                        <a14:foregroundMark x1="20444" y1="40889" x2="18222" y2="43111"/>
                        <a14:backgroundMark x1="50222" y1="55111" x2="50222" y2="55111"/>
                        <a14:backgroundMark x1="51111" y1="44000" x2="51111" y2="62667"/>
                        <a14:backgroundMark x1="32000" y1="30667" x2="32000" y2="45333"/>
                      </a14:backgroundRemoval>
                    </a14:imgEffect>
                  </a14:imgLayer>
                </a14:imgProps>
              </a:ext>
              <a:ext uri="{28A0092B-C50C-407E-A947-70E740481C1C}">
                <a14:useLocalDpi xmlns:a14="http://schemas.microsoft.com/office/drawing/2010/main" val="0"/>
              </a:ext>
            </a:extLst>
          </a:blip>
          <a:stretch>
            <a:fillRect/>
          </a:stretch>
        </p:blipFill>
        <p:spPr>
          <a:xfrm>
            <a:off x="10248063" y="5134463"/>
            <a:ext cx="1373922" cy="1373922"/>
          </a:xfrm>
          <a:prstGeom prst="rect">
            <a:avLst/>
          </a:prstGeom>
        </p:spPr>
      </p:pic>
      <p:sp>
        <p:nvSpPr>
          <p:cNvPr id="14" name="文字方塊 13">
            <a:extLst>
              <a:ext uri="{FF2B5EF4-FFF2-40B4-BE49-F238E27FC236}">
                <a16:creationId xmlns:a16="http://schemas.microsoft.com/office/drawing/2014/main" id="{0B48782E-9C08-4B82-94F1-8F0D4FD44F74}"/>
              </a:ext>
            </a:extLst>
          </p:cNvPr>
          <p:cNvSpPr txBox="1"/>
          <p:nvPr/>
        </p:nvSpPr>
        <p:spPr>
          <a:xfrm>
            <a:off x="1446156" y="1459230"/>
            <a:ext cx="8369846" cy="3939540"/>
          </a:xfrm>
          <a:prstGeom prst="rect">
            <a:avLst/>
          </a:prstGeom>
          <a:noFill/>
        </p:spPr>
        <p:txBody>
          <a:bodyPr wrap="square">
            <a:spAutoFit/>
          </a:bodyPr>
          <a:lstStyle/>
          <a:p>
            <a:pPr marL="342900" lvl="0" indent="-342900">
              <a:buSzPct val="50000"/>
              <a:buFont typeface="Wingdings" panose="05000000000000000000" pitchFamily="2" charset="2"/>
              <a:buChar char="l"/>
            </a:pPr>
            <a:r>
              <a:rPr lang="zh-TW" altLang="zh-TW" sz="2500" kern="100" dirty="0">
                <a:effectLst/>
                <a:latin typeface="Times New Roman" panose="02020603050405020304" pitchFamily="18" charset="0"/>
                <a:ea typeface="標楷體" panose="03000509000000000000" pitchFamily="65" charset="-120"/>
                <a:cs typeface="Times New Roman" panose="02020603050405020304" pitchFamily="18" charset="0"/>
              </a:rPr>
              <a:t>小明是一位年紀輕輕就得到糖尿病的病患，他在醫師的治療方案中每年做一次眼底檢查，再經由</a:t>
            </a:r>
            <a:r>
              <a:rPr lang="en-US" altLang="zh-TW" sz="2500" kern="100" dirty="0">
                <a:effectLst/>
                <a:latin typeface="Times New Roman" panose="02020603050405020304" pitchFamily="18" charset="0"/>
                <a:ea typeface="標楷體" panose="03000509000000000000" pitchFamily="65" charset="-120"/>
                <a:cs typeface="Times New Roman" panose="02020603050405020304" pitchFamily="18" charset="0"/>
              </a:rPr>
              <a:t>AI</a:t>
            </a:r>
            <a:r>
              <a:rPr lang="zh-TW" altLang="zh-TW" sz="2500" kern="100" dirty="0">
                <a:effectLst/>
                <a:latin typeface="Times New Roman" panose="02020603050405020304" pitchFamily="18" charset="0"/>
                <a:ea typeface="標楷體" panose="03000509000000000000" pitchFamily="65" charset="-120"/>
                <a:cs typeface="Times New Roman" panose="02020603050405020304" pitchFamily="18" charset="0"/>
              </a:rPr>
              <a:t>做的初步診斷中判斷為第</a:t>
            </a:r>
            <a:r>
              <a:rPr lang="en-US" altLang="zh-TW" sz="2500" kern="100" dirty="0">
                <a:effectLst/>
                <a:latin typeface="Times New Roman" panose="02020603050405020304" pitchFamily="18" charset="0"/>
                <a:ea typeface="標楷體" panose="03000509000000000000" pitchFamily="65" charset="-120"/>
                <a:cs typeface="Times New Roman" panose="02020603050405020304" pitchFamily="18" charset="0"/>
              </a:rPr>
              <a:t>0</a:t>
            </a:r>
            <a:r>
              <a:rPr lang="zh-TW" altLang="zh-TW" sz="2500" kern="100" dirty="0">
                <a:effectLst/>
                <a:latin typeface="Times New Roman" panose="02020603050405020304" pitchFamily="18" charset="0"/>
                <a:ea typeface="標楷體" panose="03000509000000000000" pitchFamily="65" charset="-120"/>
                <a:cs typeface="Times New Roman" panose="02020603050405020304" pitchFamily="18" charset="0"/>
              </a:rPr>
              <a:t>級，醫師也確認沒問題，因此只需明年同一時間再來做一次檢查即可。</a:t>
            </a:r>
          </a:p>
          <a:p>
            <a:pPr marL="306070"/>
            <a:r>
              <a:rPr lang="en-US" altLang="zh-TW" sz="25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altLang="zh-TW" sz="25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lvl="0" indent="-342900">
              <a:buSzPct val="50000"/>
              <a:buFont typeface="Wingdings" panose="05000000000000000000" pitchFamily="2" charset="2"/>
              <a:buChar char="l"/>
            </a:pPr>
            <a:r>
              <a:rPr lang="zh-TW" altLang="zh-TW" sz="2500" kern="100" dirty="0">
                <a:effectLst/>
                <a:latin typeface="Times New Roman" panose="02020603050405020304" pitchFamily="18" charset="0"/>
                <a:ea typeface="標楷體" panose="03000509000000000000" pitchFamily="65" charset="-120"/>
                <a:cs typeface="Times New Roman" panose="02020603050405020304" pitchFamily="18" charset="0"/>
              </a:rPr>
              <a:t>小華是一位得到糖尿病</a:t>
            </a:r>
            <a:r>
              <a:rPr lang="en-US" altLang="zh-TW" sz="2500" kern="100" dirty="0">
                <a:effectLst/>
                <a:latin typeface="Times New Roman" panose="02020603050405020304" pitchFamily="18" charset="0"/>
                <a:ea typeface="標楷體" panose="03000509000000000000" pitchFamily="65" charset="-120"/>
                <a:cs typeface="Times New Roman" panose="02020603050405020304" pitchFamily="18" charset="0"/>
              </a:rPr>
              <a:t>15</a:t>
            </a:r>
            <a:r>
              <a:rPr lang="zh-TW" altLang="zh-TW" sz="2500" kern="100" dirty="0">
                <a:effectLst/>
                <a:latin typeface="Times New Roman" panose="02020603050405020304" pitchFamily="18" charset="0"/>
                <a:ea typeface="標楷體" panose="03000509000000000000" pitchFamily="65" charset="-120"/>
                <a:cs typeface="Times New Roman" panose="02020603050405020304" pitchFamily="18" charset="0"/>
              </a:rPr>
              <a:t>年的患者，他在一次的眼底檢查中被</a:t>
            </a:r>
            <a:r>
              <a:rPr lang="en-US" altLang="zh-TW" sz="2500" kern="100" dirty="0">
                <a:effectLst/>
                <a:latin typeface="Times New Roman" panose="02020603050405020304" pitchFamily="18" charset="0"/>
                <a:ea typeface="標楷體" panose="03000509000000000000" pitchFamily="65" charset="-120"/>
                <a:cs typeface="Times New Roman" panose="02020603050405020304" pitchFamily="18" charset="0"/>
              </a:rPr>
              <a:t>AI</a:t>
            </a:r>
            <a:r>
              <a:rPr lang="zh-TW" altLang="zh-TW" sz="2500" kern="100" dirty="0">
                <a:effectLst/>
                <a:latin typeface="Times New Roman" panose="02020603050405020304" pitchFamily="18" charset="0"/>
                <a:ea typeface="標楷體" panose="03000509000000000000" pitchFamily="65" charset="-120"/>
                <a:cs typeface="Times New Roman" panose="02020603050405020304" pitchFamily="18" charset="0"/>
              </a:rPr>
              <a:t>判別為第</a:t>
            </a:r>
            <a:r>
              <a:rPr lang="en-US" altLang="zh-TW" sz="2500" kern="100" dirty="0">
                <a:effectLst/>
                <a:latin typeface="Times New Roman" panose="02020603050405020304" pitchFamily="18" charset="0"/>
                <a:ea typeface="標楷體" panose="03000509000000000000" pitchFamily="65" charset="-120"/>
                <a:cs typeface="Times New Roman" panose="02020603050405020304" pitchFamily="18" charset="0"/>
              </a:rPr>
              <a:t>4</a:t>
            </a:r>
            <a:r>
              <a:rPr lang="zh-TW" altLang="zh-TW" sz="2500" kern="100" dirty="0">
                <a:effectLst/>
                <a:latin typeface="Times New Roman" panose="02020603050405020304" pitchFamily="18" charset="0"/>
                <a:ea typeface="標楷體" panose="03000509000000000000" pitchFamily="65" charset="-120"/>
                <a:cs typeface="Times New Roman" panose="02020603050405020304" pitchFamily="18" charset="0"/>
              </a:rPr>
              <a:t>級</a:t>
            </a:r>
            <a:r>
              <a:rPr lang="en-US" altLang="zh-TW" sz="25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2500" kern="100" dirty="0">
                <a:effectLst/>
                <a:latin typeface="Times New Roman" panose="02020603050405020304" pitchFamily="18" charset="0"/>
                <a:ea typeface="標楷體" panose="03000509000000000000" pitchFamily="65" charset="-120"/>
                <a:cs typeface="Times New Roman" panose="02020603050405020304" pitchFamily="18" charset="0"/>
              </a:rPr>
              <a:t>增值性視網膜病變</a:t>
            </a:r>
            <a:r>
              <a:rPr lang="en-US" altLang="zh-TW" sz="25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2500" kern="100" dirty="0">
                <a:effectLst/>
                <a:latin typeface="Times New Roman" panose="02020603050405020304" pitchFamily="18" charset="0"/>
                <a:ea typeface="標楷體" panose="03000509000000000000" pitchFamily="65" charset="-120"/>
                <a:cs typeface="Times New Roman" panose="02020603050405020304" pitchFamily="18" charset="0"/>
              </a:rPr>
              <a:t>，經過醫師確認後開始接受治療，但由於病情非常嚴重，在接受玻璃體切除術後，且每</a:t>
            </a:r>
            <a:r>
              <a:rPr lang="en-US" altLang="zh-TW" sz="2500" kern="1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zh-TW" sz="2500" kern="100" dirty="0">
                <a:effectLst/>
                <a:latin typeface="Times New Roman" panose="02020603050405020304" pitchFamily="18" charset="0"/>
                <a:ea typeface="標楷體" panose="03000509000000000000" pitchFamily="65" charset="-120"/>
                <a:cs typeface="Times New Roman" panose="02020603050405020304" pitchFamily="18" charset="0"/>
              </a:rPr>
              <a:t>週要再進行檢查一次，雖然視力得到恢復但視力還是不如以前那樣。</a:t>
            </a:r>
          </a:p>
        </p:txBody>
      </p:sp>
    </p:spTree>
    <p:extLst>
      <p:ext uri="{BB962C8B-B14F-4D97-AF65-F5344CB8AC3E}">
        <p14:creationId xmlns:p14="http://schemas.microsoft.com/office/powerpoint/2010/main" val="4024050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5484939" y="2060669"/>
            <a:ext cx="1028637" cy="103377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0" name="任意多边形 19"/>
          <p:cNvSpPr/>
          <p:nvPr/>
        </p:nvSpPr>
        <p:spPr>
          <a:xfrm rot="2700000">
            <a:off x="-2095382" y="209360"/>
            <a:ext cx="6410492" cy="6427355"/>
          </a:xfrm>
          <a:custGeom>
            <a:avLst/>
            <a:gdLst>
              <a:gd name="connsiteX0" fmla="*/ 0 w 6410492"/>
              <a:gd name="connsiteY0" fmla="*/ 1578016 h 6427355"/>
              <a:gd name="connsiteX1" fmla="*/ 1146670 w 6410492"/>
              <a:gd name="connsiteY1" fmla="*/ 431345 h 6427355"/>
              <a:gd name="connsiteX2" fmla="*/ 1146671 w 6410492"/>
              <a:gd name="connsiteY2" fmla="*/ 431345 h 6427355"/>
              <a:gd name="connsiteX3" fmla="*/ 1578016 w 6410492"/>
              <a:gd name="connsiteY3" fmla="*/ 0 h 6427355"/>
              <a:gd name="connsiteX4" fmla="*/ 5764900 w 6410492"/>
              <a:gd name="connsiteY4" fmla="*/ 0 h 6427355"/>
              <a:gd name="connsiteX5" fmla="*/ 6410492 w 6410492"/>
              <a:gd name="connsiteY5" fmla="*/ 645592 h 6427355"/>
              <a:gd name="connsiteX6" fmla="*/ 6410491 w 6410492"/>
              <a:gd name="connsiteY6" fmla="*/ 4866202 h 6427355"/>
              <a:gd name="connsiteX7" fmla="*/ 4849339 w 6410492"/>
              <a:gd name="connsiteY7" fmla="*/ 6427355 h 6427355"/>
              <a:gd name="connsiteX8" fmla="*/ 4238944 w 6410492"/>
              <a:gd name="connsiteY8" fmla="*/ 5816960 h 6427355"/>
              <a:gd name="connsiteX9" fmla="*/ 4238943 w 6410492"/>
              <a:gd name="connsiteY9" fmla="*/ 2171546 h 6427355"/>
              <a:gd name="connsiteX10" fmla="*/ 593530 w 6410492"/>
              <a:gd name="connsiteY10" fmla="*/ 2171546 h 64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492" h="6427355">
                <a:moveTo>
                  <a:pt x="0" y="1578016"/>
                </a:moveTo>
                <a:lnTo>
                  <a:pt x="1146670" y="431345"/>
                </a:lnTo>
                <a:lnTo>
                  <a:pt x="1146671" y="431345"/>
                </a:lnTo>
                <a:lnTo>
                  <a:pt x="1578016" y="0"/>
                </a:lnTo>
                <a:lnTo>
                  <a:pt x="5764900" y="0"/>
                </a:lnTo>
                <a:cubicBezTo>
                  <a:pt x="6121450" y="0"/>
                  <a:pt x="6410492" y="289042"/>
                  <a:pt x="6410492" y="645592"/>
                </a:cubicBezTo>
                <a:lnTo>
                  <a:pt x="6410491" y="4866202"/>
                </a:lnTo>
                <a:lnTo>
                  <a:pt x="4849339" y="6427355"/>
                </a:lnTo>
                <a:lnTo>
                  <a:pt x="4238944" y="5816960"/>
                </a:lnTo>
                <a:lnTo>
                  <a:pt x="4238943" y="2171546"/>
                </a:lnTo>
                <a:lnTo>
                  <a:pt x="593530" y="2171546"/>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6" name="任意多边形 5"/>
          <p:cNvSpPr/>
          <p:nvPr/>
        </p:nvSpPr>
        <p:spPr>
          <a:xfrm rot="2700000">
            <a:off x="1827643" y="44906"/>
            <a:ext cx="3850328" cy="3869559"/>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2" name="任意多边形 11"/>
          <p:cNvSpPr/>
          <p:nvPr/>
        </p:nvSpPr>
        <p:spPr>
          <a:xfrm rot="18900000" flipH="1">
            <a:off x="11660632" y="5888846"/>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3" name="文本框 12"/>
          <p:cNvSpPr txBox="1"/>
          <p:nvPr/>
        </p:nvSpPr>
        <p:spPr>
          <a:xfrm>
            <a:off x="6148614" y="3328693"/>
            <a:ext cx="2423677" cy="830997"/>
          </a:xfrm>
          <a:prstGeom prst="rect">
            <a:avLst/>
          </a:prstGeom>
          <a:noFill/>
        </p:spPr>
        <p:txBody>
          <a:bodyPr wrap="none" rtlCol="0">
            <a:spAutoFit/>
            <a:scene3d>
              <a:camera prst="orthographicFront"/>
              <a:lightRig rig="threePt" dir="t"/>
            </a:scene3d>
            <a:sp3d contourW="12700"/>
          </a:bodyPr>
          <a:lstStyle/>
          <a:p>
            <a:r>
              <a:rPr lang="en-US" altLang="zh-CN" sz="4800" dirty="0">
                <a:solidFill>
                  <a:schemeClr val="accent1"/>
                </a:solidFill>
                <a:latin typeface="Times New Roman" panose="02020603050405020304" pitchFamily="18" charset="0"/>
                <a:ea typeface="標楷體" panose="03000509000000000000" pitchFamily="65" charset="-120"/>
              </a:rPr>
              <a:t>PART </a:t>
            </a:r>
            <a:r>
              <a:rPr lang="en-US" altLang="zh-TW" sz="4800" dirty="0">
                <a:solidFill>
                  <a:schemeClr val="accent1"/>
                </a:solidFill>
                <a:latin typeface="Times New Roman" panose="02020603050405020304" pitchFamily="18" charset="0"/>
                <a:ea typeface="標楷體" panose="03000509000000000000" pitchFamily="65" charset="-120"/>
              </a:rPr>
              <a:t>12</a:t>
            </a:r>
            <a:endParaRPr lang="zh-CN" altLang="en-US" sz="4800" dirty="0">
              <a:solidFill>
                <a:schemeClr val="accent1"/>
              </a:solidFill>
              <a:latin typeface="Times New Roman" panose="02020603050405020304" pitchFamily="18" charset="0"/>
              <a:ea typeface="標楷體" panose="03000509000000000000" pitchFamily="65" charset="-120"/>
            </a:endParaRPr>
          </a:p>
        </p:txBody>
      </p:sp>
      <p:sp>
        <p:nvSpPr>
          <p:cNvPr id="14" name="文本框 13"/>
          <p:cNvSpPr txBox="1"/>
          <p:nvPr/>
        </p:nvSpPr>
        <p:spPr>
          <a:xfrm>
            <a:off x="6110514" y="4131820"/>
            <a:ext cx="4824101" cy="707886"/>
          </a:xfrm>
          <a:prstGeom prst="rect">
            <a:avLst/>
          </a:prstGeom>
          <a:noFill/>
        </p:spPr>
        <p:txBody>
          <a:bodyPr wrap="square" rtlCol="0">
            <a:spAutoFit/>
            <a:scene3d>
              <a:camera prst="orthographicFront"/>
              <a:lightRig rig="threePt" dir="t"/>
            </a:scene3d>
            <a:sp3d contourW="12700"/>
          </a:bodyPr>
          <a:lstStyle/>
          <a:p>
            <a:r>
              <a:rPr lang="zh-TW" altLang="en-US" sz="4000" b="1" dirty="0">
                <a:solidFill>
                  <a:schemeClr val="accent3"/>
                </a:solidFill>
                <a:latin typeface="Times New Roman" panose="02020603050405020304" pitchFamily="18" charset="0"/>
                <a:ea typeface="標楷體" panose="03000509000000000000" pitchFamily="65" charset="-120"/>
              </a:rPr>
              <a:t>結語</a:t>
            </a:r>
          </a:p>
        </p:txBody>
      </p:sp>
      <p:sp>
        <p:nvSpPr>
          <p:cNvPr id="17" name="任意多边形 16"/>
          <p:cNvSpPr/>
          <p:nvPr/>
        </p:nvSpPr>
        <p:spPr>
          <a:xfrm rot="2700000">
            <a:off x="9435201" y="912906"/>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任意多边形 17"/>
          <p:cNvSpPr/>
          <p:nvPr/>
        </p:nvSpPr>
        <p:spPr>
          <a:xfrm rot="2700000">
            <a:off x="10767277" y="5635597"/>
            <a:ext cx="602495" cy="605504"/>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Tree>
    <p:extLst>
      <p:ext uri="{BB962C8B-B14F-4D97-AF65-F5344CB8AC3E}">
        <p14:creationId xmlns:p14="http://schemas.microsoft.com/office/powerpoint/2010/main" val="1926015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2743854" y="3390090"/>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2" name="矩形 51"/>
          <p:cNvSpPr/>
          <p:nvPr/>
        </p:nvSpPr>
        <p:spPr>
          <a:xfrm>
            <a:off x="6709050" y="3390090"/>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5" name="矩形 54"/>
          <p:cNvSpPr/>
          <p:nvPr/>
        </p:nvSpPr>
        <p:spPr>
          <a:xfrm>
            <a:off x="4910975" y="1744288"/>
            <a:ext cx="2905153" cy="664221"/>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3118434" cy="923330"/>
            <a:chOff x="-102618" y="10205"/>
            <a:chExt cx="3118434" cy="923330"/>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2916323" cy="923330"/>
              <a:chOff x="99493" y="10205"/>
              <a:chExt cx="2916323" cy="923330"/>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1569660" cy="923330"/>
              </a:xfrm>
              <a:prstGeom prst="rect">
                <a:avLst/>
              </a:prstGeom>
              <a:noFill/>
            </p:spPr>
            <p:txBody>
              <a:bodyPr wrap="none" rtlCol="0">
                <a:spAutoFit/>
                <a:scene3d>
                  <a:camera prst="orthographicFront"/>
                  <a:lightRig rig="threePt" dir="t"/>
                </a:scene3d>
                <a:sp3d contourW="12700"/>
              </a:bodyPr>
              <a:lstStyle/>
              <a:p>
                <a:r>
                  <a:rPr lang="zh-TW" altLang="en-US" sz="5400" b="1" dirty="0">
                    <a:solidFill>
                      <a:schemeClr val="accent3"/>
                    </a:solidFill>
                    <a:latin typeface="Times New Roman" panose="02020603050405020304" pitchFamily="18" charset="0"/>
                    <a:ea typeface="標楷體" panose="03000509000000000000" pitchFamily="65" charset="-120"/>
                  </a:rPr>
                  <a:t>結語</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pic>
        <p:nvPicPr>
          <p:cNvPr id="5" name="圖片 4">
            <a:extLst>
              <a:ext uri="{FF2B5EF4-FFF2-40B4-BE49-F238E27FC236}">
                <a16:creationId xmlns:a16="http://schemas.microsoft.com/office/drawing/2014/main" id="{93B410C9-5454-4068-94B0-1C036FF0D69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222" b="96889" l="2667" r="96889">
                        <a14:foregroundMark x1="2667" y1="3111" x2="58667" y2="3111"/>
                        <a14:foregroundMark x1="61778" y1="4444" x2="62222" y2="85333"/>
                        <a14:foregroundMark x1="16889" y1="14222" x2="16889" y2="14222"/>
                        <a14:foregroundMark x1="16889" y1="14222" x2="16889" y2="14222"/>
                        <a14:foregroundMark x1="16889" y1="14222" x2="16889" y2="14222"/>
                        <a14:foregroundMark x1="18222" y1="14667" x2="18222" y2="14667"/>
                        <a14:foregroundMark x1="5333" y1="14667" x2="55111" y2="14222"/>
                        <a14:foregroundMark x1="3556" y1="16444" x2="3556" y2="95111"/>
                        <a14:foregroundMark x1="4000" y1="97333" x2="63111" y2="96889"/>
                        <a14:foregroundMark x1="20889" y1="25778" x2="15556" y2="28000"/>
                        <a14:foregroundMark x1="44444" y1="25333" x2="50667" y2="26222"/>
                        <a14:foregroundMark x1="50667" y1="28444" x2="43556" y2="47111"/>
                        <a14:foregroundMark x1="15111" y1="31556" x2="25778" y2="48889"/>
                        <a14:foregroundMark x1="32000" y1="53778" x2="46222" y2="79556"/>
                        <a14:foregroundMark x1="8444" y1="79111" x2="41333" y2="79556"/>
                        <a14:foregroundMark x1="69778" y1="76889" x2="86222" y2="59111"/>
                        <a14:foregroundMark x1="80000" y1="47111" x2="75111" y2="38222"/>
                        <a14:foregroundMark x1="79111" y1="29333" x2="85778" y2="26222"/>
                        <a14:foregroundMark x1="93333" y1="30667" x2="97333" y2="41778"/>
                        <a14:foregroundMark x1="83111" y1="15111" x2="86222" y2="15556"/>
                        <a14:foregroundMark x1="74222" y1="6667" x2="84000" y2="2222"/>
                        <a14:foregroundMark x1="20444" y1="40889" x2="18222" y2="43111"/>
                        <a14:backgroundMark x1="50222" y1="55111" x2="50222" y2="55111"/>
                        <a14:backgroundMark x1="51111" y1="44000" x2="51111" y2="62667"/>
                        <a14:backgroundMark x1="32000" y1="30667" x2="32000" y2="45333"/>
                      </a14:backgroundRemoval>
                    </a14:imgEffect>
                  </a14:imgLayer>
                </a14:imgProps>
              </a:ext>
              <a:ext uri="{28A0092B-C50C-407E-A947-70E740481C1C}">
                <a14:useLocalDpi xmlns:a14="http://schemas.microsoft.com/office/drawing/2010/main" val="0"/>
              </a:ext>
            </a:extLst>
          </a:blip>
          <a:stretch>
            <a:fillRect/>
          </a:stretch>
        </p:blipFill>
        <p:spPr>
          <a:xfrm>
            <a:off x="10248063" y="5134463"/>
            <a:ext cx="1373922" cy="1373922"/>
          </a:xfrm>
          <a:prstGeom prst="rect">
            <a:avLst/>
          </a:prstGeom>
        </p:spPr>
      </p:pic>
      <p:sp>
        <p:nvSpPr>
          <p:cNvPr id="14" name="文字方塊 13">
            <a:extLst>
              <a:ext uri="{FF2B5EF4-FFF2-40B4-BE49-F238E27FC236}">
                <a16:creationId xmlns:a16="http://schemas.microsoft.com/office/drawing/2014/main" id="{0B48782E-9C08-4B82-94F1-8F0D4FD44F74}"/>
              </a:ext>
            </a:extLst>
          </p:cNvPr>
          <p:cNvSpPr txBox="1"/>
          <p:nvPr/>
        </p:nvSpPr>
        <p:spPr>
          <a:xfrm>
            <a:off x="1446156" y="1459230"/>
            <a:ext cx="8591924" cy="3785652"/>
          </a:xfrm>
          <a:prstGeom prst="rect">
            <a:avLst/>
          </a:prstGeom>
          <a:noFill/>
        </p:spPr>
        <p:txBody>
          <a:bodyPr wrap="square">
            <a:spAutoFit/>
          </a:bodyPr>
          <a:lstStyle/>
          <a:p>
            <a:pPr indent="457200"/>
            <a:r>
              <a:rPr lang="zh-TW"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在這個科技進步的時代，人工智慧在不斷地發展，越來越多東西開始結合</a:t>
            </a:r>
            <a:r>
              <a:rPr lang="en-US"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AI</a:t>
            </a:r>
            <a:r>
              <a:rPr lang="zh-TW"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去做判斷與運算，許多以前人們要花上幾年甚至一輩子才能解決的問題，在人工智慧的幫助下在有生之年就可以得到解答，如果牛頓、愛因斯坦等智慧超群的人出生在我們這個年代，那我們的科技就能飛耀性的成長。</a:t>
            </a:r>
            <a:br>
              <a:rPr lang="en-US"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br>
            <a:endParaRPr lang="zh-TW"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457200"/>
            <a:r>
              <a:rPr lang="zh-TW"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人工智慧結合醫療已是一種未來趨勢，智慧醫療的討論度也在不斷提升，不只利用</a:t>
            </a:r>
            <a:r>
              <a:rPr lang="en-US"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AI</a:t>
            </a:r>
            <a:r>
              <a:rPr lang="zh-TW"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輔助醫師判別病症，還可以降低錯誤判斷的機率，尤其是近期新冠肺炎的爆發，許多醫師苦不堪言，幾乎沒什麼時間休息，假如可以使用本套系統，就可以大大減少醫師診斷的時間，把多出來的時間做其他研究或休息，未來期望可以做其他相關的醫療輔助系統幫助醫師，也希望未來智慧醫療可以蓬勃發展，讓我們為辛苦的醫師們盡一份心力。</a:t>
            </a:r>
          </a:p>
          <a:p>
            <a:pPr marL="342900" lvl="0" indent="457200">
              <a:buSzPct val="50000"/>
              <a:buFont typeface="Wingdings" panose="05000000000000000000" pitchFamily="2" charset="2"/>
              <a:buChar char="l"/>
            </a:pPr>
            <a:endParaRPr lang="zh-TW"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964212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2743854" y="3390090"/>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5" name="矩形 54"/>
          <p:cNvSpPr/>
          <p:nvPr/>
        </p:nvSpPr>
        <p:spPr>
          <a:xfrm>
            <a:off x="4910975" y="1744288"/>
            <a:ext cx="2905153" cy="664221"/>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6580921" cy="923330"/>
            <a:chOff x="-102618" y="10205"/>
            <a:chExt cx="6580921" cy="923330"/>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6378810" cy="923330"/>
              <a:chOff x="99493" y="10205"/>
              <a:chExt cx="6378810" cy="923330"/>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5032147" cy="923330"/>
              </a:xfrm>
              <a:prstGeom prst="rect">
                <a:avLst/>
              </a:prstGeom>
              <a:noFill/>
            </p:spPr>
            <p:txBody>
              <a:bodyPr wrap="none" rtlCol="0">
                <a:spAutoFit/>
                <a:scene3d>
                  <a:camera prst="orthographicFront"/>
                  <a:lightRig rig="threePt" dir="t"/>
                </a:scene3d>
                <a:sp3d contourW="12700"/>
              </a:bodyPr>
              <a:lstStyle/>
              <a:p>
                <a:r>
                  <a:rPr lang="zh-TW" altLang="en-US" sz="5400" b="1" dirty="0">
                    <a:solidFill>
                      <a:schemeClr val="accent3"/>
                    </a:solidFill>
                    <a:latin typeface="Times New Roman" panose="02020603050405020304" pitchFamily="18" charset="0"/>
                    <a:ea typeface="標楷體" panose="03000509000000000000" pitchFamily="65" charset="-120"/>
                  </a:rPr>
                  <a:t>未來展望與困難</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pic>
        <p:nvPicPr>
          <p:cNvPr id="5" name="圖片 4">
            <a:extLst>
              <a:ext uri="{FF2B5EF4-FFF2-40B4-BE49-F238E27FC236}">
                <a16:creationId xmlns:a16="http://schemas.microsoft.com/office/drawing/2014/main" id="{93B410C9-5454-4068-94B0-1C036FF0D69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222" b="96889" l="2667" r="96889">
                        <a14:foregroundMark x1="2667" y1="3111" x2="58667" y2="3111"/>
                        <a14:foregroundMark x1="61778" y1="4444" x2="62222" y2="85333"/>
                        <a14:foregroundMark x1="16889" y1="14222" x2="16889" y2="14222"/>
                        <a14:foregroundMark x1="16889" y1="14222" x2="16889" y2="14222"/>
                        <a14:foregroundMark x1="16889" y1="14222" x2="16889" y2="14222"/>
                        <a14:foregroundMark x1="18222" y1="14667" x2="18222" y2="14667"/>
                        <a14:foregroundMark x1="5333" y1="14667" x2="55111" y2="14222"/>
                        <a14:foregroundMark x1="3556" y1="16444" x2="3556" y2="95111"/>
                        <a14:foregroundMark x1="4000" y1="97333" x2="63111" y2="96889"/>
                        <a14:foregroundMark x1="20889" y1="25778" x2="15556" y2="28000"/>
                        <a14:foregroundMark x1="44444" y1="25333" x2="50667" y2="26222"/>
                        <a14:foregroundMark x1="50667" y1="28444" x2="43556" y2="47111"/>
                        <a14:foregroundMark x1="15111" y1="31556" x2="25778" y2="48889"/>
                        <a14:foregroundMark x1="32000" y1="53778" x2="46222" y2="79556"/>
                        <a14:foregroundMark x1="8444" y1="79111" x2="41333" y2="79556"/>
                        <a14:foregroundMark x1="69778" y1="76889" x2="86222" y2="59111"/>
                        <a14:foregroundMark x1="80000" y1="47111" x2="75111" y2="38222"/>
                        <a14:foregroundMark x1="79111" y1="29333" x2="85778" y2="26222"/>
                        <a14:foregroundMark x1="93333" y1="30667" x2="97333" y2="41778"/>
                        <a14:foregroundMark x1="83111" y1="15111" x2="86222" y2="15556"/>
                        <a14:foregroundMark x1="74222" y1="6667" x2="84000" y2="2222"/>
                        <a14:foregroundMark x1="20444" y1="40889" x2="18222" y2="43111"/>
                        <a14:backgroundMark x1="50222" y1="55111" x2="50222" y2="55111"/>
                        <a14:backgroundMark x1="51111" y1="44000" x2="51111" y2="62667"/>
                        <a14:backgroundMark x1="32000" y1="30667" x2="32000" y2="45333"/>
                      </a14:backgroundRemoval>
                    </a14:imgEffect>
                  </a14:imgLayer>
                </a14:imgProps>
              </a:ext>
              <a:ext uri="{28A0092B-C50C-407E-A947-70E740481C1C}">
                <a14:useLocalDpi xmlns:a14="http://schemas.microsoft.com/office/drawing/2010/main" val="0"/>
              </a:ext>
            </a:extLst>
          </a:blip>
          <a:stretch>
            <a:fillRect/>
          </a:stretch>
        </p:blipFill>
        <p:spPr>
          <a:xfrm>
            <a:off x="10248063" y="5134463"/>
            <a:ext cx="1373922" cy="1373922"/>
          </a:xfrm>
          <a:prstGeom prst="rect">
            <a:avLst/>
          </a:prstGeom>
        </p:spPr>
      </p:pic>
      <p:sp>
        <p:nvSpPr>
          <p:cNvPr id="13" name="文字方塊 12">
            <a:extLst>
              <a:ext uri="{FF2B5EF4-FFF2-40B4-BE49-F238E27FC236}">
                <a16:creationId xmlns:a16="http://schemas.microsoft.com/office/drawing/2014/main" id="{E74EA2D9-C95C-4611-AC40-2D3E9C16E7D0}"/>
              </a:ext>
            </a:extLst>
          </p:cNvPr>
          <p:cNvSpPr txBox="1"/>
          <p:nvPr/>
        </p:nvSpPr>
        <p:spPr>
          <a:xfrm>
            <a:off x="1176365" y="1042186"/>
            <a:ext cx="8777270" cy="5270161"/>
          </a:xfrm>
          <a:prstGeom prst="rect">
            <a:avLst/>
          </a:prstGeom>
          <a:noFill/>
        </p:spPr>
        <p:txBody>
          <a:bodyPr wrap="square">
            <a:spAutoFit/>
          </a:bodyPr>
          <a:lstStyle/>
          <a:p>
            <a:r>
              <a:rPr lang="zh-TW" altLang="en-US" sz="3000" b="1" dirty="0">
                <a:solidFill>
                  <a:schemeClr val="accent3"/>
                </a:solidFill>
                <a:latin typeface="Times New Roman" panose="02020603050405020304" pitchFamily="18" charset="0"/>
                <a:ea typeface="標楷體" panose="03000509000000000000" pitchFamily="65" charset="-120"/>
              </a:rPr>
              <a:t>未來展望</a:t>
            </a:r>
            <a:endParaRPr lang="zh-TW" altLang="en-US" sz="3000" dirty="0">
              <a:solidFill>
                <a:schemeClr val="accent3"/>
              </a:solidFill>
              <a:latin typeface="Times New Roman" panose="02020603050405020304" pitchFamily="18" charset="0"/>
              <a:ea typeface="標楷體" panose="03000509000000000000" pitchFamily="65" charset="-120"/>
            </a:endParaRPr>
          </a:p>
          <a:p>
            <a:endParaRPr lang="en-US" altLang="zh-TW" sz="20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buFont typeface="Arial" panose="020B0604020202020204" pitchFamily="34" charset="0"/>
              <a:buChar char="•"/>
            </a:pPr>
            <a:r>
              <a:rPr lang="zh-TW" altLang="zh-TW" sz="2000" dirty="0">
                <a:effectLst/>
                <a:latin typeface="Times New Roman" panose="02020603050405020304" pitchFamily="18" charset="0"/>
                <a:ea typeface="標楷體" panose="03000509000000000000" pitchFamily="65" charset="-120"/>
                <a:cs typeface="Times New Roman" panose="02020603050405020304" pitchFamily="18" charset="0"/>
              </a:rPr>
              <a:t>透過亂數產生、尋找網路上經典模型</a:t>
            </a:r>
            <a:r>
              <a:rPr lang="zh-TW" altLang="en-US" sz="2000" dirty="0">
                <a:effectLst/>
                <a:latin typeface="Times New Roman" panose="02020603050405020304" pitchFamily="18" charset="0"/>
                <a:ea typeface="標楷體" panose="03000509000000000000" pitchFamily="65" charset="-120"/>
                <a:cs typeface="Times New Roman" panose="02020603050405020304" pitchFamily="18" charset="0"/>
              </a:rPr>
              <a:t>來</a:t>
            </a:r>
            <a:r>
              <a:rPr lang="zh-TW" altLang="zh-TW" sz="2000" dirty="0">
                <a:effectLst/>
                <a:latin typeface="Times New Roman" panose="02020603050405020304" pitchFamily="18" charset="0"/>
                <a:ea typeface="標楷體" panose="03000509000000000000" pitchFamily="65" charset="-120"/>
                <a:cs typeface="Times New Roman" panose="02020603050405020304" pitchFamily="18" charset="0"/>
              </a:rPr>
              <a:t>調整參數，使得模型</a:t>
            </a:r>
            <a:r>
              <a:rPr lang="zh-TW" altLang="en-US" sz="2000" dirty="0">
                <a:effectLst/>
                <a:latin typeface="Times New Roman" panose="02020603050405020304" pitchFamily="18" charset="0"/>
                <a:ea typeface="標楷體" panose="03000509000000000000" pitchFamily="65" charset="-120"/>
                <a:cs typeface="Times New Roman" panose="02020603050405020304" pitchFamily="18" charset="0"/>
              </a:rPr>
              <a:t>能達到</a:t>
            </a:r>
            <a:r>
              <a:rPr lang="zh-TW" altLang="zh-TW" sz="2000" dirty="0">
                <a:effectLst/>
                <a:latin typeface="Times New Roman" panose="02020603050405020304" pitchFamily="18" charset="0"/>
                <a:ea typeface="標楷體" panose="03000509000000000000" pitchFamily="65" charset="-120"/>
                <a:cs typeface="Times New Roman" panose="02020603050405020304" pitchFamily="18" charset="0"/>
              </a:rPr>
              <a:t>最佳化</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buFont typeface="Arial" panose="020B0604020202020204" pitchFamily="34" charset="0"/>
              <a:buChar char="•"/>
            </a:pPr>
            <a:r>
              <a:rPr lang="zh-TW"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改良比賽現有公開程式碼，提升模型準確率</a:t>
            </a:r>
            <a:endParaRPr lang="en-US" altLang="zh-TW" sz="2000" kern="1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Arial" panose="020B0604020202020204" pitchFamily="34" charset="0"/>
              <a:buChar char="•"/>
            </a:pPr>
            <a:endParaRPr lang="en-US" altLang="zh-TW" sz="2000" kern="100" dirty="0">
              <a:solidFill>
                <a:schemeClr val="accent3"/>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000" kern="100" dirty="0">
                <a:solidFill>
                  <a:schemeClr val="accent3"/>
                </a:solidFill>
                <a:effectLst/>
                <a:latin typeface="Times New Roman" panose="02020603050405020304" pitchFamily="18" charset="0"/>
                <a:ea typeface="標楷體" panose="03000509000000000000" pitchFamily="65" charset="-120"/>
                <a:cs typeface="Times New Roman" panose="02020603050405020304" pitchFamily="18" charset="0"/>
              </a:rPr>
              <a:t>困難</a:t>
            </a:r>
            <a:endParaRPr lang="en-US" altLang="zh-TW" sz="3000" kern="100" dirty="0">
              <a:solidFill>
                <a:schemeClr val="accent3"/>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buFont typeface="Arial" panose="020B0604020202020204" pitchFamily="34" charset="0"/>
              <a:buChar char="•"/>
            </a:pPr>
            <a:r>
              <a:rPr lang="zh-TW" altLang="en-US" sz="2000" kern="100" dirty="0">
                <a:effectLst/>
                <a:latin typeface="Times New Roman" panose="02020603050405020304" pitchFamily="18" charset="0"/>
                <a:ea typeface="標楷體" panose="03000509000000000000" pitchFamily="65" charset="-120"/>
                <a:cs typeface="Times New Roman" panose="02020603050405020304" pitchFamily="18" charset="0"/>
              </a:rPr>
              <a:t>訓練資料比例不均衡，可能會使訓練準確率高，但實際測試卻不準確的情況發生</a:t>
            </a:r>
            <a:r>
              <a:rPr lang="en-US"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kern="100" dirty="0">
                <a:effectLst/>
                <a:latin typeface="Times New Roman" panose="02020603050405020304" pitchFamily="18" charset="0"/>
                <a:ea typeface="標楷體" panose="03000509000000000000" pitchFamily="65" charset="-120"/>
                <a:cs typeface="Times New Roman" panose="02020603050405020304" pitchFamily="18" charset="0"/>
              </a:rPr>
              <a:t>訓練資料</a:t>
            </a:r>
            <a:r>
              <a:rPr lang="en-US"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3662</a:t>
            </a:r>
            <a:r>
              <a:rPr lang="zh-TW" altLang="en-US" sz="2000" kern="100" dirty="0">
                <a:effectLst/>
                <a:latin typeface="Times New Roman" panose="02020603050405020304" pitchFamily="18" charset="0"/>
                <a:ea typeface="標楷體" panose="03000509000000000000" pitchFamily="65" charset="-120"/>
                <a:cs typeface="Times New Roman" panose="02020603050405020304" pitchFamily="18" charset="0"/>
              </a:rPr>
              <a:t>張，而光是第</a:t>
            </a:r>
            <a:r>
              <a:rPr lang="en-US"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0</a:t>
            </a:r>
            <a:r>
              <a:rPr lang="zh-TW" altLang="en-US" sz="2000" kern="100" dirty="0">
                <a:effectLst/>
                <a:latin typeface="Times New Roman" panose="02020603050405020304" pitchFamily="18" charset="0"/>
                <a:ea typeface="標楷體" panose="03000509000000000000" pitchFamily="65" charset="-120"/>
                <a:cs typeface="Times New Roman" panose="02020603050405020304" pitchFamily="18" charset="0"/>
              </a:rPr>
              <a:t>級的健康眼球就佔了</a:t>
            </a:r>
            <a:r>
              <a:rPr lang="en-US"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1805</a:t>
            </a:r>
            <a:r>
              <a:rPr lang="zh-TW" altLang="en-US" sz="2000" kern="100" dirty="0">
                <a:effectLst/>
                <a:latin typeface="Times New Roman" panose="02020603050405020304" pitchFamily="18" charset="0"/>
                <a:ea typeface="標楷體" panose="03000509000000000000" pitchFamily="65" charset="-120"/>
                <a:cs typeface="Times New Roman" panose="02020603050405020304" pitchFamily="18" charset="0"/>
              </a:rPr>
              <a:t>張</a:t>
            </a:r>
            <a:r>
              <a:rPr lang="en-US"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342900" indent="-342900">
              <a:lnSpc>
                <a:spcPct val="150000"/>
              </a:lnSpc>
              <a:buFont typeface="Arial" panose="020B0604020202020204" pitchFamily="34" charset="0"/>
              <a:buChar char="•"/>
            </a:pPr>
            <a:r>
              <a:rPr lang="zh-TW" altLang="en-US" sz="2000" kern="100" dirty="0">
                <a:effectLst/>
                <a:latin typeface="Times New Roman" panose="02020603050405020304" pitchFamily="18" charset="0"/>
                <a:ea typeface="標楷體" panose="03000509000000000000" pitchFamily="65" charset="-120"/>
                <a:cs typeface="Times New Roman" panose="02020603050405020304" pitchFamily="18" charset="0"/>
              </a:rPr>
              <a:t>如何改善準確率，由於單一模型就可能有幾十種參數，因此若要有效提升準確率，則有待思考</a:t>
            </a:r>
            <a:endParaRPr lang="en-US"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buFont typeface="Arial" panose="020B0604020202020204" pitchFamily="34" charset="0"/>
              <a:buChar char="•"/>
            </a:pPr>
            <a:r>
              <a:rPr lang="zh-TW" altLang="en-US" sz="2000" kern="100" dirty="0">
                <a:latin typeface="Times New Roman" panose="02020603050405020304" pitchFamily="18" charset="0"/>
                <a:ea typeface="標楷體" panose="03000509000000000000" pitchFamily="65" charset="-120"/>
                <a:cs typeface="Times New Roman" panose="02020603050405020304" pitchFamily="18" charset="0"/>
              </a:rPr>
              <a:t>訓練時間過久，由於圖片有</a:t>
            </a:r>
            <a:r>
              <a:rPr lang="en-US" altLang="zh-TW" sz="2000" kern="100" dirty="0">
                <a:latin typeface="Times New Roman" panose="02020603050405020304" pitchFamily="18" charset="0"/>
                <a:ea typeface="標楷體" panose="03000509000000000000" pitchFamily="65" charset="-120"/>
                <a:cs typeface="Times New Roman" panose="02020603050405020304" pitchFamily="18" charset="0"/>
              </a:rPr>
              <a:t>3662</a:t>
            </a:r>
            <a:r>
              <a:rPr lang="zh-TW" altLang="en-US" sz="2000" kern="100" dirty="0">
                <a:latin typeface="Times New Roman" panose="02020603050405020304" pitchFamily="18" charset="0"/>
                <a:ea typeface="標楷體" panose="03000509000000000000" pitchFamily="65" charset="-120"/>
                <a:cs typeface="Times New Roman" panose="02020603050405020304" pitchFamily="18" charset="0"/>
              </a:rPr>
              <a:t>張，再加上模型的複雜度之高，因此在訓練上需要花費許多的時間</a:t>
            </a:r>
            <a:endParaRPr lang="zh-TW" altLang="en-US" sz="2000"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2488984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1524491" y="1273930"/>
            <a:ext cx="7916919" cy="5089470"/>
          </a:xfrm>
          <a:prstGeom prst="rect">
            <a:avLst/>
          </a:prstGeom>
        </p:spPr>
        <p:txBody>
          <a:bodyPr wrap="square">
            <a:spAutoFit/>
            <a:scene3d>
              <a:camera prst="orthographicFront"/>
              <a:lightRig rig="threePt" dir="t"/>
            </a:scene3d>
            <a:sp3d contourW="12700"/>
          </a:bodyPr>
          <a:lstStyle/>
          <a:p>
            <a:pPr>
              <a:lnSpc>
                <a:spcPct val="120000"/>
              </a:lnSpc>
            </a:pPr>
            <a:r>
              <a:rPr lang="pt-BR" altLang="zh-CN" sz="1600" dirty="0">
                <a:latin typeface="Times New Roman" panose="02020603050405020304" pitchFamily="18" charset="0"/>
                <a:ea typeface="標楷體" panose="03000509000000000000" pitchFamily="65" charset="-120"/>
              </a:rPr>
              <a:t>Benjamin Graham(2015). Diabetic Retinopathy Detection.</a:t>
            </a:r>
          </a:p>
          <a:p>
            <a:pPr>
              <a:lnSpc>
                <a:spcPct val="120000"/>
              </a:lnSpc>
            </a:pPr>
            <a:r>
              <a:rPr lang="pt-BR" altLang="zh-CN" sz="1600" dirty="0">
                <a:latin typeface="Times New Roman" panose="02020603050405020304" pitchFamily="18" charset="0"/>
                <a:ea typeface="標楷體" panose="03000509000000000000" pitchFamily="65" charset="-120"/>
              </a:rPr>
              <a:t>https://www.kaggle.com/btgraham/competitions</a:t>
            </a:r>
            <a:br>
              <a:rPr lang="pt-BR" altLang="zh-CN" sz="1600" dirty="0">
                <a:latin typeface="Times New Roman" panose="02020603050405020304" pitchFamily="18" charset="0"/>
                <a:ea typeface="標楷體" panose="03000509000000000000" pitchFamily="65" charset="-120"/>
              </a:rPr>
            </a:br>
            <a:br>
              <a:rPr lang="pt-BR" altLang="zh-CN" sz="1600" dirty="0">
                <a:latin typeface="Times New Roman" panose="02020603050405020304" pitchFamily="18" charset="0"/>
                <a:ea typeface="標楷體" panose="03000509000000000000" pitchFamily="65" charset="-120"/>
              </a:rPr>
            </a:br>
            <a:r>
              <a:rPr lang="zh-TW" altLang="en-US" sz="1600" dirty="0">
                <a:latin typeface="Times New Roman" panose="02020603050405020304" pitchFamily="18" charset="0"/>
                <a:ea typeface="標楷體" panose="03000509000000000000" pitchFamily="65" charset="-120"/>
              </a:rPr>
              <a:t>張祐誠</a:t>
            </a:r>
            <a:r>
              <a:rPr lang="en-US" altLang="zh-TW" sz="1600" dirty="0">
                <a:latin typeface="Times New Roman" panose="02020603050405020304" pitchFamily="18" charset="0"/>
                <a:ea typeface="標楷體" panose="03000509000000000000" pitchFamily="65" charset="-120"/>
              </a:rPr>
              <a:t>(</a:t>
            </a:r>
            <a:r>
              <a:rPr lang="zh-TW" altLang="en-US" sz="1600" dirty="0">
                <a:latin typeface="Times New Roman" panose="02020603050405020304" pitchFamily="18" charset="0"/>
                <a:ea typeface="標楷體" panose="03000509000000000000" pitchFamily="65" charset="-120"/>
              </a:rPr>
              <a:t>民</a:t>
            </a:r>
            <a:r>
              <a:rPr lang="en-US" altLang="zh-TW" sz="1600" dirty="0">
                <a:latin typeface="Times New Roman" panose="02020603050405020304" pitchFamily="18" charset="0"/>
                <a:ea typeface="標楷體" panose="03000509000000000000" pitchFamily="65" charset="-120"/>
              </a:rPr>
              <a:t>104</a:t>
            </a:r>
            <a:r>
              <a:rPr lang="zh-TW" altLang="en-US" sz="1600" dirty="0">
                <a:latin typeface="Times New Roman" panose="02020603050405020304" pitchFamily="18" charset="0"/>
                <a:ea typeface="標楷體" panose="03000509000000000000" pitchFamily="65" charset="-120"/>
              </a:rPr>
              <a:t>年 </a:t>
            </a:r>
            <a:r>
              <a:rPr lang="en-US" altLang="zh-TW" sz="1600" dirty="0">
                <a:latin typeface="Times New Roman" panose="02020603050405020304" pitchFamily="18" charset="0"/>
                <a:ea typeface="標楷體" panose="03000509000000000000" pitchFamily="65" charset="-120"/>
              </a:rPr>
              <a:t>6</a:t>
            </a:r>
            <a:r>
              <a:rPr lang="zh-TW" altLang="en-US" sz="1600" dirty="0">
                <a:latin typeface="Times New Roman" panose="02020603050405020304" pitchFamily="18" charset="0"/>
                <a:ea typeface="標楷體" panose="03000509000000000000" pitchFamily="65" charset="-120"/>
              </a:rPr>
              <a:t>月</a:t>
            </a:r>
            <a:r>
              <a:rPr lang="en-US" altLang="zh-TW" sz="1600" dirty="0">
                <a:latin typeface="Times New Roman" panose="02020603050405020304" pitchFamily="18" charset="0"/>
                <a:ea typeface="標楷體" panose="03000509000000000000" pitchFamily="65" charset="-120"/>
              </a:rPr>
              <a:t>)</a:t>
            </a:r>
            <a:r>
              <a:rPr lang="zh-TW" altLang="en-US" sz="1600" dirty="0">
                <a:latin typeface="Times New Roman" panose="02020603050405020304" pitchFamily="18" charset="0"/>
                <a:ea typeface="標楷體" panose="03000509000000000000" pitchFamily="65" charset="-120"/>
              </a:rPr>
              <a:t>。糖尿病視網膜病變。</a:t>
            </a:r>
            <a:r>
              <a:rPr lang="en-US" altLang="zh-TW" sz="1600" dirty="0">
                <a:latin typeface="Times New Roman" panose="02020603050405020304" pitchFamily="18" charset="0"/>
                <a:ea typeface="標楷體" panose="03000509000000000000" pitchFamily="65" charset="-120"/>
              </a:rPr>
              <a:t>http://www.kmuh.org.tw/www/kmcj/data/10406/16.htm</a:t>
            </a:r>
          </a:p>
          <a:p>
            <a:pPr>
              <a:lnSpc>
                <a:spcPct val="120000"/>
              </a:lnSpc>
            </a:pPr>
            <a:endParaRPr lang="en-US" altLang="zh-TW" sz="1600" dirty="0">
              <a:latin typeface="Times New Roman" panose="02020603050405020304" pitchFamily="18" charset="0"/>
              <a:ea typeface="標楷體" panose="03000509000000000000" pitchFamily="65" charset="-120"/>
            </a:endParaRPr>
          </a:p>
          <a:p>
            <a:pPr>
              <a:lnSpc>
                <a:spcPct val="120000"/>
              </a:lnSpc>
            </a:pPr>
            <a:r>
              <a:rPr lang="zh-TW" altLang="en-US" sz="1600" dirty="0">
                <a:latin typeface="Times New Roman" panose="02020603050405020304" pitchFamily="18" charset="0"/>
                <a:ea typeface="標楷體" panose="03000509000000000000" pitchFamily="65" charset="-120"/>
              </a:rPr>
              <a:t>黃建融</a:t>
            </a:r>
            <a:r>
              <a:rPr lang="en-US" altLang="zh-TW" sz="1600" dirty="0">
                <a:latin typeface="Times New Roman" panose="02020603050405020304" pitchFamily="18" charset="0"/>
                <a:ea typeface="標楷體" panose="03000509000000000000" pitchFamily="65" charset="-120"/>
              </a:rPr>
              <a:t>(2020</a:t>
            </a:r>
            <a:r>
              <a:rPr lang="zh-TW" altLang="en-US" sz="1600" dirty="0">
                <a:latin typeface="Times New Roman" panose="02020603050405020304" pitchFamily="18" charset="0"/>
                <a:ea typeface="標楷體" panose="03000509000000000000" pitchFamily="65" charset="-120"/>
              </a:rPr>
              <a:t>年 </a:t>
            </a:r>
            <a:r>
              <a:rPr lang="en-US" altLang="zh-TW" sz="1600" dirty="0">
                <a:latin typeface="Times New Roman" panose="02020603050405020304" pitchFamily="18" charset="0"/>
                <a:ea typeface="標楷體" panose="03000509000000000000" pitchFamily="65" charset="-120"/>
              </a:rPr>
              <a:t>2</a:t>
            </a:r>
            <a:r>
              <a:rPr lang="zh-TW" altLang="en-US" sz="1600" dirty="0">
                <a:latin typeface="Times New Roman" panose="02020603050405020304" pitchFamily="18" charset="0"/>
                <a:ea typeface="標楷體" panose="03000509000000000000" pitchFamily="65" charset="-120"/>
              </a:rPr>
              <a:t>月</a:t>
            </a:r>
            <a:r>
              <a:rPr lang="en-US" altLang="zh-TW" sz="1600" dirty="0">
                <a:latin typeface="Times New Roman" panose="02020603050405020304" pitchFamily="18" charset="0"/>
                <a:ea typeface="標楷體" panose="03000509000000000000" pitchFamily="65" charset="-120"/>
              </a:rPr>
              <a:t>)</a:t>
            </a:r>
            <a:r>
              <a:rPr lang="zh-TW" altLang="en-US" sz="1600" dirty="0">
                <a:latin typeface="Times New Roman" panose="02020603050405020304" pitchFamily="18" charset="0"/>
                <a:ea typeface="標楷體" panose="03000509000000000000" pitchFamily="65" charset="-120"/>
              </a:rPr>
              <a:t>。輔大醫院眼科黃建融醫師 談糖尿病視網膜病變</a:t>
            </a:r>
            <a:r>
              <a:rPr lang="en-US" altLang="zh-TW" sz="1600" dirty="0">
                <a:latin typeface="Times New Roman" panose="02020603050405020304" pitchFamily="18" charset="0"/>
                <a:ea typeface="標楷體" panose="03000509000000000000" pitchFamily="65" charset="-120"/>
              </a:rPr>
              <a:t>https://www.youtube.com/watch?v=TGJ-O9OgmXA</a:t>
            </a:r>
          </a:p>
          <a:p>
            <a:pPr>
              <a:lnSpc>
                <a:spcPct val="120000"/>
              </a:lnSpc>
            </a:pPr>
            <a:endParaRPr lang="en-US" altLang="zh-TW" sz="1600" dirty="0">
              <a:latin typeface="Times New Roman" panose="02020603050405020304" pitchFamily="18" charset="0"/>
              <a:ea typeface="標楷體" panose="03000509000000000000" pitchFamily="65" charset="-120"/>
            </a:endParaRPr>
          </a:p>
          <a:p>
            <a:pPr>
              <a:lnSpc>
                <a:spcPct val="120000"/>
              </a:lnSpc>
            </a:pPr>
            <a:r>
              <a:rPr lang="zh-TW" altLang="en-US" sz="1600" dirty="0">
                <a:latin typeface="Times New Roman" panose="02020603050405020304" pitchFamily="18" charset="0"/>
                <a:ea typeface="標楷體" panose="03000509000000000000" pitchFamily="65" charset="-120"/>
              </a:rPr>
              <a:t>許詠瑞</a:t>
            </a:r>
            <a:r>
              <a:rPr lang="en-US" altLang="zh-TW" sz="1600" dirty="0">
                <a:latin typeface="Times New Roman" panose="02020603050405020304" pitchFamily="18" charset="0"/>
                <a:ea typeface="標楷體" panose="03000509000000000000" pitchFamily="65" charset="-120"/>
              </a:rPr>
              <a:t>(</a:t>
            </a:r>
            <a:r>
              <a:rPr lang="zh-TW" altLang="en-US" sz="1600" dirty="0">
                <a:latin typeface="Times New Roman" panose="02020603050405020304" pitchFamily="18" charset="0"/>
                <a:ea typeface="標楷體" panose="03000509000000000000" pitchFamily="65" charset="-120"/>
              </a:rPr>
              <a:t>民</a:t>
            </a:r>
            <a:r>
              <a:rPr lang="en-US" altLang="zh-TW" sz="1600" dirty="0">
                <a:latin typeface="Times New Roman" panose="02020603050405020304" pitchFamily="18" charset="0"/>
                <a:ea typeface="標楷體" panose="03000509000000000000" pitchFamily="65" charset="-120"/>
              </a:rPr>
              <a:t>108</a:t>
            </a:r>
            <a:r>
              <a:rPr lang="zh-TW" altLang="en-US" sz="1600" dirty="0">
                <a:latin typeface="Times New Roman" panose="02020603050405020304" pitchFamily="18" charset="0"/>
                <a:ea typeface="標楷體" panose="03000509000000000000" pitchFamily="65" charset="-120"/>
              </a:rPr>
              <a:t>年 </a:t>
            </a:r>
            <a:r>
              <a:rPr lang="en-US" altLang="zh-TW" sz="1600" dirty="0">
                <a:latin typeface="Times New Roman" panose="02020603050405020304" pitchFamily="18" charset="0"/>
                <a:ea typeface="標楷體" panose="03000509000000000000" pitchFamily="65" charset="-120"/>
              </a:rPr>
              <a:t>2</a:t>
            </a:r>
            <a:r>
              <a:rPr lang="zh-TW" altLang="en-US" sz="1600" dirty="0">
                <a:latin typeface="Times New Roman" panose="02020603050405020304" pitchFamily="18" charset="0"/>
                <a:ea typeface="標楷體" panose="03000509000000000000" pitchFamily="65" charset="-120"/>
              </a:rPr>
              <a:t>月</a:t>
            </a:r>
            <a:r>
              <a:rPr lang="en-US" altLang="zh-TW" sz="1600" dirty="0">
                <a:latin typeface="Times New Roman" panose="02020603050405020304" pitchFamily="18" charset="0"/>
                <a:ea typeface="標楷體" panose="03000509000000000000" pitchFamily="65" charset="-120"/>
              </a:rPr>
              <a:t>)</a:t>
            </a:r>
            <a:r>
              <a:rPr lang="zh-TW" altLang="en-US" sz="1600" dirty="0">
                <a:latin typeface="Times New Roman" panose="02020603050405020304" pitchFamily="18" charset="0"/>
                <a:ea typeface="標楷體" panose="03000509000000000000" pitchFamily="65" charset="-120"/>
              </a:rPr>
              <a:t>。什麼是</a:t>
            </a:r>
            <a:r>
              <a:rPr lang="en-US" altLang="zh-TW" sz="1600" dirty="0">
                <a:latin typeface="Times New Roman" panose="02020603050405020304" pitchFamily="18" charset="0"/>
                <a:ea typeface="標楷體" panose="03000509000000000000" pitchFamily="65" charset="-120"/>
              </a:rPr>
              <a:t>"</a:t>
            </a:r>
            <a:r>
              <a:rPr lang="zh-TW" altLang="en-US" sz="1600" dirty="0">
                <a:latin typeface="Times New Roman" panose="02020603050405020304" pitchFamily="18" charset="0"/>
                <a:ea typeface="標楷體" panose="03000509000000000000" pitchFamily="65" charset="-120"/>
              </a:rPr>
              <a:t>糖尿病視網膜病變</a:t>
            </a:r>
            <a:r>
              <a:rPr lang="en-US" altLang="zh-TW" sz="1600" dirty="0">
                <a:latin typeface="Times New Roman" panose="02020603050405020304" pitchFamily="18" charset="0"/>
                <a:ea typeface="標楷體" panose="03000509000000000000" pitchFamily="65" charset="-120"/>
              </a:rPr>
              <a:t>"</a:t>
            </a:r>
            <a:r>
              <a:rPr lang="zh-TW" altLang="en-US" sz="1600" dirty="0">
                <a:latin typeface="Times New Roman" panose="02020603050405020304" pitchFamily="18" charset="0"/>
                <a:ea typeface="標楷體" panose="03000509000000000000" pitchFamily="65" charset="-120"/>
              </a:rPr>
              <a:t>？診間外的眼科學教室 </a:t>
            </a:r>
            <a:r>
              <a:rPr lang="en-US" altLang="zh-TW" sz="1600" dirty="0">
                <a:latin typeface="Times New Roman" panose="02020603050405020304" pitchFamily="18" charset="0"/>
                <a:ea typeface="標楷體" panose="03000509000000000000" pitchFamily="65" charset="-120"/>
              </a:rPr>
              <a:t>| </a:t>
            </a:r>
            <a:r>
              <a:rPr lang="zh-TW" altLang="en-US" sz="1600" dirty="0">
                <a:latin typeface="Times New Roman" panose="02020603050405020304" pitchFamily="18" charset="0"/>
                <a:ea typeface="標楷體" panose="03000509000000000000" pitchFamily="65" charset="-120"/>
              </a:rPr>
              <a:t>第</a:t>
            </a:r>
            <a:r>
              <a:rPr lang="en-US" altLang="zh-TW" sz="1600" dirty="0">
                <a:latin typeface="Times New Roman" panose="02020603050405020304" pitchFamily="18" charset="0"/>
                <a:ea typeface="標楷體" panose="03000509000000000000" pitchFamily="65" charset="-120"/>
              </a:rPr>
              <a:t>4</a:t>
            </a:r>
            <a:r>
              <a:rPr lang="zh-TW" altLang="en-US" sz="1600" dirty="0">
                <a:latin typeface="Times New Roman" panose="02020603050405020304" pitchFamily="18" charset="0"/>
                <a:ea typeface="標楷體" panose="03000509000000000000" pitchFamily="65" charset="-120"/>
              </a:rPr>
              <a:t>集。</a:t>
            </a:r>
          </a:p>
          <a:p>
            <a:pPr>
              <a:lnSpc>
                <a:spcPct val="120000"/>
              </a:lnSpc>
            </a:pPr>
            <a:r>
              <a:rPr lang="en-US" altLang="zh-TW" sz="1600" dirty="0">
                <a:latin typeface="Times New Roman" panose="02020603050405020304" pitchFamily="18" charset="0"/>
                <a:ea typeface="標楷體" panose="03000509000000000000" pitchFamily="65" charset="-120"/>
              </a:rPr>
              <a:t>https://www.youtube.com/watch?v=UsoyLreD-70</a:t>
            </a:r>
          </a:p>
          <a:p>
            <a:pPr>
              <a:lnSpc>
                <a:spcPct val="120000"/>
              </a:lnSpc>
            </a:pPr>
            <a:br>
              <a:rPr lang="pt-BR" altLang="zh-CN" sz="1600" dirty="0">
                <a:latin typeface="Times New Roman" panose="02020603050405020304" pitchFamily="18" charset="0"/>
                <a:ea typeface="標楷體" panose="03000509000000000000" pitchFamily="65" charset="-120"/>
              </a:rPr>
            </a:br>
            <a:r>
              <a:rPr lang="en-US" altLang="zh-CN" sz="1600" dirty="0" err="1">
                <a:latin typeface="Times New Roman" panose="02020603050405020304" pitchFamily="18" charset="0"/>
                <a:ea typeface="標楷體" panose="03000509000000000000" pitchFamily="65" charset="-120"/>
              </a:rPr>
              <a:t>Mingxing</a:t>
            </a:r>
            <a:r>
              <a:rPr lang="en-US" altLang="zh-CN" sz="1600" dirty="0">
                <a:latin typeface="Times New Roman" panose="02020603050405020304" pitchFamily="18" charset="0"/>
                <a:ea typeface="標楷體" panose="03000509000000000000" pitchFamily="65" charset="-120"/>
              </a:rPr>
              <a:t> Tan</a:t>
            </a:r>
            <a:r>
              <a:rPr lang="zh-CN" altLang="en-US" sz="1600" dirty="0">
                <a:latin typeface="Times New Roman" panose="02020603050405020304" pitchFamily="18" charset="0"/>
                <a:ea typeface="標楷體" panose="03000509000000000000" pitchFamily="65" charset="-120"/>
              </a:rPr>
              <a:t>、</a:t>
            </a:r>
            <a:r>
              <a:rPr lang="en-US" altLang="zh-CN" sz="1600" dirty="0">
                <a:latin typeface="Times New Roman" panose="02020603050405020304" pitchFamily="18" charset="0"/>
                <a:ea typeface="標楷體" panose="03000509000000000000" pitchFamily="65" charset="-120"/>
              </a:rPr>
              <a:t>Quoc V. Le (2019, May). </a:t>
            </a:r>
            <a:r>
              <a:rPr lang="en-US" altLang="zh-CN" sz="1600" dirty="0" err="1">
                <a:latin typeface="Times New Roman" panose="02020603050405020304" pitchFamily="18" charset="0"/>
                <a:ea typeface="標楷體" panose="03000509000000000000" pitchFamily="65" charset="-120"/>
              </a:rPr>
              <a:t>EfficientNet</a:t>
            </a:r>
            <a:r>
              <a:rPr lang="en-US" altLang="zh-CN" sz="1600" dirty="0">
                <a:latin typeface="Times New Roman" panose="02020603050405020304" pitchFamily="18" charset="0"/>
                <a:ea typeface="標楷體" panose="03000509000000000000" pitchFamily="65" charset="-120"/>
              </a:rPr>
              <a:t>: Rethinking Model Scaling for Convolutional Neural Networks</a:t>
            </a:r>
          </a:p>
          <a:p>
            <a:pPr>
              <a:lnSpc>
                <a:spcPct val="120000"/>
              </a:lnSpc>
            </a:pPr>
            <a:r>
              <a:rPr lang="en-US" altLang="zh-CN" sz="1600" dirty="0">
                <a:latin typeface="Times New Roman" panose="02020603050405020304" pitchFamily="18" charset="0"/>
                <a:ea typeface="標楷體" panose="03000509000000000000" pitchFamily="65" charset="-120"/>
              </a:rPr>
              <a:t>https://arxiv.org/abs/1905.11946</a:t>
            </a:r>
            <a:br>
              <a:rPr lang="en-US" altLang="zh-CN" sz="1600" dirty="0">
                <a:latin typeface="Times New Roman" panose="02020603050405020304" pitchFamily="18" charset="0"/>
                <a:ea typeface="標楷體" panose="03000509000000000000" pitchFamily="65" charset="-120"/>
              </a:rPr>
            </a:br>
            <a:br>
              <a:rPr lang="en-US" altLang="zh-CN" sz="1600" dirty="0">
                <a:latin typeface="Times New Roman" panose="02020603050405020304" pitchFamily="18" charset="0"/>
                <a:ea typeface="標楷體" panose="03000509000000000000" pitchFamily="65" charset="-120"/>
              </a:rPr>
            </a:br>
            <a:endParaRPr lang="en-US" altLang="zh-CN" sz="1600" dirty="0">
              <a:latin typeface="Times New Roman" panose="02020603050405020304" pitchFamily="18" charset="0"/>
              <a:ea typeface="標楷體" panose="03000509000000000000" pitchFamily="65" charset="-120"/>
            </a:endParaRPr>
          </a:p>
        </p:txBody>
      </p:sp>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4503429" cy="923330"/>
            <a:chOff x="-102618" y="10205"/>
            <a:chExt cx="4503429" cy="923330"/>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4301318" cy="923330"/>
              <a:chOff x="99493" y="10205"/>
              <a:chExt cx="4301318" cy="923330"/>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2954655" cy="923330"/>
              </a:xfrm>
              <a:prstGeom prst="rect">
                <a:avLst/>
              </a:prstGeom>
              <a:noFill/>
            </p:spPr>
            <p:txBody>
              <a:bodyPr wrap="none" rtlCol="0">
                <a:spAutoFit/>
                <a:scene3d>
                  <a:camera prst="orthographicFront"/>
                  <a:lightRig rig="threePt" dir="t"/>
                </a:scene3d>
                <a:sp3d contourW="12700"/>
              </a:bodyPr>
              <a:lstStyle/>
              <a:p>
                <a:r>
                  <a:rPr lang="zh-TW" altLang="en-US" sz="5400" b="1" dirty="0">
                    <a:solidFill>
                      <a:schemeClr val="accent3"/>
                    </a:solidFill>
                    <a:latin typeface="Times New Roman" panose="02020603050405020304" pitchFamily="18" charset="0"/>
                    <a:ea typeface="標楷體" panose="03000509000000000000" pitchFamily="65" charset="-120"/>
                  </a:rPr>
                  <a:t>參考資料</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pic>
        <p:nvPicPr>
          <p:cNvPr id="5" name="圖片 4">
            <a:extLst>
              <a:ext uri="{FF2B5EF4-FFF2-40B4-BE49-F238E27FC236}">
                <a16:creationId xmlns:a16="http://schemas.microsoft.com/office/drawing/2014/main" id="{93B410C9-5454-4068-94B0-1C036FF0D69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222" b="96889" l="2667" r="96889">
                        <a14:foregroundMark x1="2667" y1="3111" x2="58667" y2="3111"/>
                        <a14:foregroundMark x1="61778" y1="4444" x2="62222" y2="85333"/>
                        <a14:foregroundMark x1="16889" y1="14222" x2="16889" y2="14222"/>
                        <a14:foregroundMark x1="16889" y1="14222" x2="16889" y2="14222"/>
                        <a14:foregroundMark x1="16889" y1="14222" x2="16889" y2="14222"/>
                        <a14:foregroundMark x1="18222" y1="14667" x2="18222" y2="14667"/>
                        <a14:foregroundMark x1="5333" y1="14667" x2="55111" y2="14222"/>
                        <a14:foregroundMark x1="3556" y1="16444" x2="3556" y2="95111"/>
                        <a14:foregroundMark x1="4000" y1="97333" x2="63111" y2="96889"/>
                        <a14:foregroundMark x1="20889" y1="25778" x2="15556" y2="28000"/>
                        <a14:foregroundMark x1="44444" y1="25333" x2="50667" y2="26222"/>
                        <a14:foregroundMark x1="50667" y1="28444" x2="43556" y2="47111"/>
                        <a14:foregroundMark x1="15111" y1="31556" x2="25778" y2="48889"/>
                        <a14:foregroundMark x1="32000" y1="53778" x2="46222" y2="79556"/>
                        <a14:foregroundMark x1="8444" y1="79111" x2="41333" y2="79556"/>
                        <a14:foregroundMark x1="69778" y1="76889" x2="86222" y2="59111"/>
                        <a14:foregroundMark x1="80000" y1="47111" x2="75111" y2="38222"/>
                        <a14:foregroundMark x1="79111" y1="29333" x2="85778" y2="26222"/>
                        <a14:foregroundMark x1="93333" y1="30667" x2="97333" y2="41778"/>
                        <a14:foregroundMark x1="83111" y1="15111" x2="86222" y2="15556"/>
                        <a14:foregroundMark x1="74222" y1="6667" x2="84000" y2="2222"/>
                        <a14:foregroundMark x1="20444" y1="40889" x2="18222" y2="43111"/>
                        <a14:backgroundMark x1="50222" y1="55111" x2="50222" y2="55111"/>
                        <a14:backgroundMark x1="51111" y1="44000" x2="51111" y2="62667"/>
                        <a14:backgroundMark x1="32000" y1="30667" x2="32000" y2="45333"/>
                      </a14:backgroundRemoval>
                    </a14:imgEffect>
                  </a14:imgLayer>
                </a14:imgProps>
              </a:ext>
              <a:ext uri="{28A0092B-C50C-407E-A947-70E740481C1C}">
                <a14:useLocalDpi xmlns:a14="http://schemas.microsoft.com/office/drawing/2010/main" val="0"/>
              </a:ext>
            </a:extLst>
          </a:blip>
          <a:stretch>
            <a:fillRect/>
          </a:stretch>
        </p:blipFill>
        <p:spPr>
          <a:xfrm>
            <a:off x="10248063" y="5134463"/>
            <a:ext cx="1373922" cy="1373922"/>
          </a:xfrm>
          <a:prstGeom prst="rect">
            <a:avLst/>
          </a:prstGeom>
        </p:spPr>
      </p:pic>
    </p:spTree>
    <p:extLst>
      <p:ext uri="{BB962C8B-B14F-4D97-AF65-F5344CB8AC3E}">
        <p14:creationId xmlns:p14="http://schemas.microsoft.com/office/powerpoint/2010/main" val="3184486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1446156" y="1264320"/>
            <a:ext cx="7916919" cy="4794005"/>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dirty="0">
                <a:latin typeface="Times New Roman" panose="02020603050405020304" pitchFamily="18" charset="0"/>
                <a:ea typeface="標楷體" panose="03000509000000000000" pitchFamily="65" charset="-120"/>
              </a:rPr>
              <a:t>Nitin </a:t>
            </a:r>
            <a:r>
              <a:rPr lang="en-US" altLang="zh-CN" sz="1600" dirty="0" err="1">
                <a:latin typeface="Times New Roman" panose="02020603050405020304" pitchFamily="18" charset="0"/>
                <a:ea typeface="標楷體" panose="03000509000000000000" pitchFamily="65" charset="-120"/>
              </a:rPr>
              <a:t>Shivsharanr</a:t>
            </a:r>
            <a:r>
              <a:rPr lang="zh-CN" altLang="en-US" sz="1600" dirty="0">
                <a:latin typeface="Times New Roman" panose="02020603050405020304" pitchFamily="18" charset="0"/>
                <a:ea typeface="標楷體" panose="03000509000000000000" pitchFamily="65" charset="-120"/>
              </a:rPr>
              <a:t>、 </a:t>
            </a:r>
            <a:r>
              <a:rPr lang="en-US" altLang="zh-CN" sz="1600" dirty="0">
                <a:latin typeface="Times New Roman" panose="02020603050405020304" pitchFamily="18" charset="0"/>
                <a:ea typeface="標楷體" panose="03000509000000000000" pitchFamily="65" charset="-120"/>
              </a:rPr>
              <a:t>Sanjay </a:t>
            </a:r>
            <a:r>
              <a:rPr lang="en-US" altLang="zh-CN" sz="1600" dirty="0" err="1">
                <a:latin typeface="Times New Roman" panose="02020603050405020304" pitchFamily="18" charset="0"/>
                <a:ea typeface="標楷體" panose="03000509000000000000" pitchFamily="65" charset="-120"/>
              </a:rPr>
              <a:t>Ganorkar</a:t>
            </a:r>
            <a:r>
              <a:rPr lang="en-US" altLang="zh-CN" sz="1600" dirty="0">
                <a:latin typeface="Times New Roman" panose="02020603050405020304" pitchFamily="18" charset="0"/>
                <a:ea typeface="標楷體" panose="03000509000000000000" pitchFamily="65" charset="-120"/>
              </a:rPr>
              <a:t> (2021, January). Special Issue of First International Conference on Engineering, Science, and Technology (ICEST 2021) Predicting Severity of Diabetic Retinopathy using Deep Learning Models https://rspsciencehub.com/pdf_7782_3d6af315d03ccdc0d68211d06f4b5fde.html</a:t>
            </a:r>
            <a:br>
              <a:rPr lang="en-US" altLang="zh-CN" sz="1600" dirty="0">
                <a:latin typeface="Times New Roman" panose="02020603050405020304" pitchFamily="18" charset="0"/>
                <a:ea typeface="標楷體" panose="03000509000000000000" pitchFamily="65" charset="-120"/>
              </a:rPr>
            </a:br>
            <a:br>
              <a:rPr lang="en-US" altLang="zh-CN" sz="1600" dirty="0">
                <a:latin typeface="Times New Roman" panose="02020603050405020304" pitchFamily="18" charset="0"/>
                <a:ea typeface="標楷體" panose="03000509000000000000" pitchFamily="65" charset="-120"/>
              </a:rPr>
            </a:br>
            <a:r>
              <a:rPr lang="en-US" altLang="zh-CN" sz="1600" dirty="0">
                <a:latin typeface="Times New Roman" panose="02020603050405020304" pitchFamily="18" charset="0"/>
                <a:ea typeface="標楷體" panose="03000509000000000000" pitchFamily="65" charset="-120"/>
              </a:rPr>
              <a:t>Ophthalmology Physicians &amp; </a:t>
            </a:r>
            <a:r>
              <a:rPr lang="en-US" altLang="zh-CN" sz="1600" dirty="0" err="1">
                <a:latin typeface="Times New Roman" panose="02020603050405020304" pitchFamily="18" charset="0"/>
                <a:ea typeface="標楷體" panose="03000509000000000000" pitchFamily="65" charset="-120"/>
              </a:rPr>
              <a:t>Surgeons,PC</a:t>
            </a:r>
            <a:endParaRPr lang="en-US" altLang="zh-CN" sz="1600" dirty="0">
              <a:latin typeface="Times New Roman" panose="02020603050405020304" pitchFamily="18" charset="0"/>
              <a:ea typeface="標楷體" panose="03000509000000000000" pitchFamily="65" charset="-120"/>
            </a:endParaRPr>
          </a:p>
          <a:p>
            <a:pPr>
              <a:lnSpc>
                <a:spcPct val="120000"/>
              </a:lnSpc>
            </a:pPr>
            <a:r>
              <a:rPr lang="en-US" altLang="zh-CN" sz="1600" dirty="0">
                <a:latin typeface="Times New Roman" panose="02020603050405020304" pitchFamily="18" charset="0"/>
                <a:ea typeface="標楷體" panose="03000509000000000000" pitchFamily="65" charset="-120"/>
              </a:rPr>
              <a:t>https://www.eyeops.com/contents/our-services/eye-diseases/diabetic-retinopathy</a:t>
            </a:r>
          </a:p>
          <a:p>
            <a:pPr>
              <a:lnSpc>
                <a:spcPct val="120000"/>
              </a:lnSpc>
            </a:pPr>
            <a:endParaRPr lang="en-US" altLang="zh-CN" sz="1600" dirty="0">
              <a:latin typeface="Times New Roman" panose="02020603050405020304" pitchFamily="18" charset="0"/>
              <a:ea typeface="標楷體" panose="03000509000000000000" pitchFamily="65" charset="-120"/>
            </a:endParaRPr>
          </a:p>
          <a:p>
            <a:pPr>
              <a:lnSpc>
                <a:spcPct val="120000"/>
              </a:lnSpc>
            </a:pPr>
            <a:r>
              <a:rPr lang="en-US" altLang="zh-CN" sz="1600" dirty="0" err="1">
                <a:latin typeface="Times New Roman" panose="02020603050405020304" pitchFamily="18" charset="0"/>
                <a:ea typeface="標楷體" panose="03000509000000000000" pitchFamily="65" charset="-120"/>
              </a:rPr>
              <a:t>imedtac</a:t>
            </a:r>
            <a:r>
              <a:rPr lang="en-US" altLang="zh-CN" sz="1600" dirty="0">
                <a:latin typeface="Times New Roman" panose="02020603050405020304" pitchFamily="18" charset="0"/>
                <a:ea typeface="標楷體" panose="03000509000000000000" pitchFamily="65" charset="-120"/>
              </a:rPr>
              <a:t> </a:t>
            </a:r>
            <a:r>
              <a:rPr lang="zh-CN" altLang="en-US" sz="1600" dirty="0">
                <a:latin typeface="Times New Roman" panose="02020603050405020304" pitchFamily="18" charset="0"/>
                <a:ea typeface="標楷體" panose="03000509000000000000" pitchFamily="65" charset="-120"/>
              </a:rPr>
              <a:t>慧誠智醫</a:t>
            </a:r>
          </a:p>
          <a:p>
            <a:pPr>
              <a:lnSpc>
                <a:spcPct val="120000"/>
              </a:lnSpc>
            </a:pPr>
            <a:r>
              <a:rPr lang="en-US" altLang="zh-CN" sz="1600" dirty="0">
                <a:latin typeface="Times New Roman" panose="02020603050405020304" pitchFamily="18" charset="0"/>
                <a:ea typeface="標楷體" panose="03000509000000000000" pitchFamily="65" charset="-120"/>
              </a:rPr>
              <a:t>https://www.imedtac.com/service-category/smart-medical/</a:t>
            </a:r>
          </a:p>
          <a:p>
            <a:pPr>
              <a:lnSpc>
                <a:spcPct val="120000"/>
              </a:lnSpc>
            </a:pPr>
            <a:endParaRPr lang="en-US" altLang="zh-CN" sz="1600" dirty="0">
              <a:latin typeface="Times New Roman" panose="02020603050405020304" pitchFamily="18" charset="0"/>
              <a:ea typeface="標楷體" panose="03000509000000000000" pitchFamily="65" charset="-120"/>
            </a:endParaRPr>
          </a:p>
          <a:p>
            <a:pPr>
              <a:lnSpc>
                <a:spcPct val="120000"/>
              </a:lnSpc>
            </a:pPr>
            <a:r>
              <a:rPr lang="zh-CN" altLang="en-US" sz="1600" dirty="0">
                <a:latin typeface="Times New Roman" panose="02020603050405020304" pitchFamily="18" charset="0"/>
                <a:ea typeface="標楷體" panose="03000509000000000000" pitchFamily="65" charset="-120"/>
              </a:rPr>
              <a:t>賴史忠。 糖尿病視網膜病變</a:t>
            </a:r>
          </a:p>
          <a:p>
            <a:pPr>
              <a:lnSpc>
                <a:spcPct val="120000"/>
              </a:lnSpc>
            </a:pPr>
            <a:r>
              <a:rPr lang="en-US" altLang="zh-CN" sz="1600" dirty="0">
                <a:latin typeface="Times New Roman" panose="02020603050405020304" pitchFamily="18" charset="0"/>
                <a:ea typeface="標楷體" panose="03000509000000000000" pitchFamily="65" charset="-120"/>
              </a:rPr>
              <a:t>http://www.knh.org.tw/sub/eyes/232/233</a:t>
            </a:r>
          </a:p>
          <a:p>
            <a:pPr>
              <a:lnSpc>
                <a:spcPct val="120000"/>
              </a:lnSpc>
            </a:pPr>
            <a:endParaRPr lang="en-US" altLang="zh-CN" sz="1600" dirty="0">
              <a:latin typeface="Times New Roman" panose="02020603050405020304" pitchFamily="18" charset="0"/>
              <a:ea typeface="標楷體" panose="03000509000000000000" pitchFamily="65" charset="-120"/>
            </a:endParaRPr>
          </a:p>
          <a:p>
            <a:pPr>
              <a:lnSpc>
                <a:spcPct val="120000"/>
              </a:lnSpc>
            </a:pPr>
            <a:r>
              <a:rPr lang="zh-CN" altLang="en-US" sz="1600" dirty="0">
                <a:latin typeface="Times New Roman" panose="02020603050405020304" pitchFamily="18" charset="0"/>
                <a:ea typeface="標楷體" panose="03000509000000000000" pitchFamily="65" charset="-120"/>
              </a:rPr>
              <a:t>李佳欣</a:t>
            </a:r>
            <a:r>
              <a:rPr lang="en-US" altLang="zh-CN" sz="1600" dirty="0">
                <a:latin typeface="Times New Roman" panose="02020603050405020304" pitchFamily="18" charset="0"/>
                <a:ea typeface="標楷體" panose="03000509000000000000" pitchFamily="65" charset="-120"/>
              </a:rPr>
              <a:t>(</a:t>
            </a:r>
            <a:r>
              <a:rPr lang="zh-CN" altLang="en-US" sz="1600" dirty="0">
                <a:latin typeface="Times New Roman" panose="02020603050405020304" pitchFamily="18" charset="0"/>
                <a:ea typeface="標楷體" panose="03000509000000000000" pitchFamily="65" charset="-120"/>
              </a:rPr>
              <a:t>民</a:t>
            </a:r>
            <a:r>
              <a:rPr lang="en-US" altLang="zh-CN" sz="1600" dirty="0">
                <a:latin typeface="Times New Roman" panose="02020603050405020304" pitchFamily="18" charset="0"/>
                <a:ea typeface="標楷體" panose="03000509000000000000" pitchFamily="65" charset="-120"/>
              </a:rPr>
              <a:t>108 8</a:t>
            </a:r>
            <a:r>
              <a:rPr lang="zh-CN" altLang="en-US" sz="1600" dirty="0">
                <a:latin typeface="Times New Roman" panose="02020603050405020304" pitchFamily="18" charset="0"/>
                <a:ea typeface="標楷體" panose="03000509000000000000" pitchFamily="65" charset="-120"/>
              </a:rPr>
              <a:t>月</a:t>
            </a:r>
            <a:r>
              <a:rPr lang="en-US" altLang="zh-CN" sz="1600" dirty="0">
                <a:latin typeface="Times New Roman" panose="02020603050405020304" pitchFamily="18" charset="0"/>
                <a:ea typeface="標楷體" panose="03000509000000000000" pitchFamily="65" charset="-120"/>
              </a:rPr>
              <a:t>)</a:t>
            </a:r>
            <a:r>
              <a:rPr lang="zh-CN" altLang="en-US" sz="1600" dirty="0">
                <a:latin typeface="Times New Roman" panose="02020603050405020304" pitchFamily="18" charset="0"/>
                <a:ea typeface="標楷體" panose="03000509000000000000" pitchFamily="65" charset="-120"/>
              </a:rPr>
              <a:t>。 </a:t>
            </a:r>
            <a:r>
              <a:rPr lang="en-US" altLang="zh-CN" sz="1600" dirty="0">
                <a:latin typeface="Times New Roman" panose="02020603050405020304" pitchFamily="18" charset="0"/>
                <a:ea typeface="標楷體" panose="03000509000000000000" pitchFamily="65" charset="-120"/>
              </a:rPr>
              <a:t>AI</a:t>
            </a:r>
            <a:r>
              <a:rPr lang="zh-CN" altLang="en-US" sz="1600" dirty="0">
                <a:latin typeface="Times New Roman" panose="02020603050405020304" pitchFamily="18" charset="0"/>
                <a:ea typeface="標楷體" panose="03000509000000000000" pitchFamily="65" charset="-120"/>
              </a:rPr>
              <a:t>在醫院做什麼？　你看病的方式正在改變</a:t>
            </a:r>
          </a:p>
          <a:p>
            <a:pPr>
              <a:lnSpc>
                <a:spcPct val="120000"/>
              </a:lnSpc>
            </a:pPr>
            <a:r>
              <a:rPr lang="en-US" altLang="zh-CN" sz="1600" dirty="0">
                <a:latin typeface="Times New Roman" panose="02020603050405020304" pitchFamily="18" charset="0"/>
                <a:ea typeface="標楷體" panose="03000509000000000000" pitchFamily="65" charset="-120"/>
              </a:rPr>
              <a:t>https://www.commonhealth.com.tw/article/79941</a:t>
            </a:r>
          </a:p>
        </p:txBody>
      </p:sp>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4503429" cy="923330"/>
            <a:chOff x="-102618" y="10205"/>
            <a:chExt cx="4503429" cy="923330"/>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4301318" cy="923330"/>
              <a:chOff x="99493" y="10205"/>
              <a:chExt cx="4301318" cy="923330"/>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2954655" cy="923330"/>
              </a:xfrm>
              <a:prstGeom prst="rect">
                <a:avLst/>
              </a:prstGeom>
              <a:noFill/>
            </p:spPr>
            <p:txBody>
              <a:bodyPr wrap="none" rtlCol="0">
                <a:spAutoFit/>
                <a:scene3d>
                  <a:camera prst="orthographicFront"/>
                  <a:lightRig rig="threePt" dir="t"/>
                </a:scene3d>
                <a:sp3d contourW="12700"/>
              </a:bodyPr>
              <a:lstStyle/>
              <a:p>
                <a:r>
                  <a:rPr lang="zh-TW" altLang="en-US" sz="5400" b="1" dirty="0">
                    <a:solidFill>
                      <a:schemeClr val="accent3"/>
                    </a:solidFill>
                    <a:latin typeface="Times New Roman" panose="02020603050405020304" pitchFamily="18" charset="0"/>
                    <a:ea typeface="標楷體" panose="03000509000000000000" pitchFamily="65" charset="-120"/>
                  </a:rPr>
                  <a:t>參考資料</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pic>
        <p:nvPicPr>
          <p:cNvPr id="5" name="圖片 4">
            <a:extLst>
              <a:ext uri="{FF2B5EF4-FFF2-40B4-BE49-F238E27FC236}">
                <a16:creationId xmlns:a16="http://schemas.microsoft.com/office/drawing/2014/main" id="{93B410C9-5454-4068-94B0-1C036FF0D69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222" b="96889" l="2667" r="96889">
                        <a14:foregroundMark x1="2667" y1="3111" x2="58667" y2="3111"/>
                        <a14:foregroundMark x1="61778" y1="4444" x2="62222" y2="85333"/>
                        <a14:foregroundMark x1="16889" y1="14222" x2="16889" y2="14222"/>
                        <a14:foregroundMark x1="16889" y1="14222" x2="16889" y2="14222"/>
                        <a14:foregroundMark x1="16889" y1="14222" x2="16889" y2="14222"/>
                        <a14:foregroundMark x1="18222" y1="14667" x2="18222" y2="14667"/>
                        <a14:foregroundMark x1="5333" y1="14667" x2="55111" y2="14222"/>
                        <a14:foregroundMark x1="3556" y1="16444" x2="3556" y2="95111"/>
                        <a14:foregroundMark x1="4000" y1="97333" x2="63111" y2="96889"/>
                        <a14:foregroundMark x1="20889" y1="25778" x2="15556" y2="28000"/>
                        <a14:foregroundMark x1="44444" y1="25333" x2="50667" y2="26222"/>
                        <a14:foregroundMark x1="50667" y1="28444" x2="43556" y2="47111"/>
                        <a14:foregroundMark x1="15111" y1="31556" x2="25778" y2="48889"/>
                        <a14:foregroundMark x1="32000" y1="53778" x2="46222" y2="79556"/>
                        <a14:foregroundMark x1="8444" y1="79111" x2="41333" y2="79556"/>
                        <a14:foregroundMark x1="69778" y1="76889" x2="86222" y2="59111"/>
                        <a14:foregroundMark x1="80000" y1="47111" x2="75111" y2="38222"/>
                        <a14:foregroundMark x1="79111" y1="29333" x2="85778" y2="26222"/>
                        <a14:foregroundMark x1="93333" y1="30667" x2="97333" y2="41778"/>
                        <a14:foregroundMark x1="83111" y1="15111" x2="86222" y2="15556"/>
                        <a14:foregroundMark x1="74222" y1="6667" x2="84000" y2="2222"/>
                        <a14:foregroundMark x1="20444" y1="40889" x2="18222" y2="43111"/>
                        <a14:backgroundMark x1="50222" y1="55111" x2="50222" y2="55111"/>
                        <a14:backgroundMark x1="51111" y1="44000" x2="51111" y2="62667"/>
                        <a14:backgroundMark x1="32000" y1="30667" x2="32000" y2="45333"/>
                      </a14:backgroundRemoval>
                    </a14:imgEffect>
                  </a14:imgLayer>
                </a14:imgProps>
              </a:ext>
              <a:ext uri="{28A0092B-C50C-407E-A947-70E740481C1C}">
                <a14:useLocalDpi xmlns:a14="http://schemas.microsoft.com/office/drawing/2010/main" val="0"/>
              </a:ext>
            </a:extLst>
          </a:blip>
          <a:stretch>
            <a:fillRect/>
          </a:stretch>
        </p:blipFill>
        <p:spPr>
          <a:xfrm>
            <a:off x="10248063" y="5134463"/>
            <a:ext cx="1373922" cy="1373922"/>
          </a:xfrm>
          <a:prstGeom prst="rect">
            <a:avLst/>
          </a:prstGeom>
        </p:spPr>
      </p:pic>
    </p:spTree>
    <p:extLst>
      <p:ext uri="{BB962C8B-B14F-4D97-AF65-F5344CB8AC3E}">
        <p14:creationId xmlns:p14="http://schemas.microsoft.com/office/powerpoint/2010/main" val="861411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1446156" y="1264320"/>
            <a:ext cx="7916919" cy="4203074"/>
          </a:xfrm>
          <a:prstGeom prst="rect">
            <a:avLst/>
          </a:prstGeom>
        </p:spPr>
        <p:txBody>
          <a:bodyPr wrap="square">
            <a:spAutoFit/>
            <a:scene3d>
              <a:camera prst="orthographicFront"/>
              <a:lightRig rig="threePt" dir="t"/>
            </a:scene3d>
            <a:sp3d contourW="12700"/>
          </a:bodyPr>
          <a:lstStyle/>
          <a:p>
            <a:pPr>
              <a:lnSpc>
                <a:spcPct val="120000"/>
              </a:lnSpc>
            </a:pPr>
            <a:r>
              <a:rPr lang="zh-TW" altLang="en-US" sz="1600" dirty="0">
                <a:latin typeface="Times New Roman" panose="02020603050405020304" pitchFamily="18" charset="0"/>
                <a:ea typeface="標楷體" panose="03000509000000000000" pitchFamily="65" charset="-120"/>
              </a:rPr>
              <a:t>智慧醫療</a:t>
            </a:r>
            <a:r>
              <a:rPr lang="en-US" altLang="zh-TW" sz="1600" dirty="0">
                <a:latin typeface="Times New Roman" panose="02020603050405020304" pitchFamily="18" charset="0"/>
                <a:ea typeface="標楷體" panose="03000509000000000000" pitchFamily="65" charset="-120"/>
              </a:rPr>
              <a:t>–</a:t>
            </a:r>
            <a:r>
              <a:rPr lang="zh-TW" altLang="en-US" sz="1600" dirty="0">
                <a:latin typeface="Times New Roman" panose="02020603050405020304" pitchFamily="18" charset="0"/>
                <a:ea typeface="標楷體" panose="03000509000000000000" pitchFamily="65" charset="-120"/>
              </a:rPr>
              <a:t>定義、科技、以及應用領域</a:t>
            </a:r>
            <a:r>
              <a:rPr lang="en-US" altLang="zh-TW" sz="1600" dirty="0">
                <a:latin typeface="Times New Roman" panose="02020603050405020304" pitchFamily="18" charset="0"/>
                <a:ea typeface="標楷體" panose="03000509000000000000" pitchFamily="65" charset="-120"/>
              </a:rPr>
              <a:t>(2021, August)</a:t>
            </a:r>
          </a:p>
          <a:p>
            <a:pPr>
              <a:lnSpc>
                <a:spcPct val="120000"/>
              </a:lnSpc>
            </a:pPr>
            <a:r>
              <a:rPr lang="en-US" altLang="zh-TW" sz="1600" dirty="0">
                <a:latin typeface="Times New Roman" panose="02020603050405020304" pitchFamily="18" charset="0"/>
                <a:ea typeface="標楷體" panose="03000509000000000000" pitchFamily="65" charset="-120"/>
              </a:rPr>
              <a:t>https://oosga.com/pillars/smart-healthcare/</a:t>
            </a:r>
          </a:p>
          <a:p>
            <a:pPr>
              <a:lnSpc>
                <a:spcPct val="120000"/>
              </a:lnSpc>
            </a:pPr>
            <a:endParaRPr lang="en-US" altLang="zh-TW" sz="1600" dirty="0">
              <a:latin typeface="Times New Roman" panose="02020603050405020304" pitchFamily="18" charset="0"/>
              <a:ea typeface="標楷體" panose="03000509000000000000" pitchFamily="65" charset="-120"/>
            </a:endParaRPr>
          </a:p>
          <a:p>
            <a:pPr>
              <a:lnSpc>
                <a:spcPct val="120000"/>
              </a:lnSpc>
            </a:pPr>
            <a:r>
              <a:rPr lang="zh-TW" altLang="en-US" sz="1600" dirty="0">
                <a:latin typeface="Times New Roman" panose="02020603050405020304" pitchFamily="18" charset="0"/>
                <a:ea typeface="標楷體" panose="03000509000000000000" pitchFamily="65" charset="-120"/>
              </a:rPr>
              <a:t>大學問。  生醫／醫學工程學類</a:t>
            </a:r>
          </a:p>
          <a:p>
            <a:pPr>
              <a:lnSpc>
                <a:spcPct val="120000"/>
              </a:lnSpc>
            </a:pPr>
            <a:r>
              <a:rPr lang="en-US" altLang="zh-TW" sz="1600" dirty="0">
                <a:latin typeface="Times New Roman" panose="02020603050405020304" pitchFamily="18" charset="0"/>
                <a:ea typeface="標楷體" panose="03000509000000000000" pitchFamily="65" charset="-120"/>
              </a:rPr>
              <a:t>https://www.unews.com.tw/Group/Index/22</a:t>
            </a:r>
          </a:p>
          <a:p>
            <a:pPr>
              <a:lnSpc>
                <a:spcPct val="120000"/>
              </a:lnSpc>
            </a:pPr>
            <a:endParaRPr lang="en-US" altLang="zh-TW" sz="1600" dirty="0">
              <a:latin typeface="Times New Roman" panose="02020603050405020304" pitchFamily="18" charset="0"/>
              <a:ea typeface="標楷體" panose="03000509000000000000" pitchFamily="65" charset="-120"/>
            </a:endParaRPr>
          </a:p>
          <a:p>
            <a:pPr>
              <a:lnSpc>
                <a:spcPct val="120000"/>
              </a:lnSpc>
            </a:pPr>
            <a:r>
              <a:rPr lang="en-US" altLang="zh-TW" sz="1600" dirty="0">
                <a:latin typeface="Times New Roman" panose="02020603050405020304" pitchFamily="18" charset="0"/>
                <a:ea typeface="標楷體" panose="03000509000000000000" pitchFamily="65" charset="-120"/>
              </a:rPr>
              <a:t>APTOS</a:t>
            </a:r>
          </a:p>
          <a:p>
            <a:pPr>
              <a:lnSpc>
                <a:spcPct val="120000"/>
              </a:lnSpc>
            </a:pPr>
            <a:r>
              <a:rPr lang="en-US" altLang="zh-TW" sz="1600" dirty="0">
                <a:latin typeface="Times New Roman" panose="02020603050405020304" pitchFamily="18" charset="0"/>
                <a:ea typeface="標楷體" panose="03000509000000000000" pitchFamily="65" charset="-120"/>
              </a:rPr>
              <a:t>https://asiateleophth.org/</a:t>
            </a:r>
          </a:p>
          <a:p>
            <a:pPr>
              <a:lnSpc>
                <a:spcPct val="120000"/>
              </a:lnSpc>
            </a:pPr>
            <a:endParaRPr lang="en-US" altLang="zh-TW" sz="1600" dirty="0">
              <a:latin typeface="Times New Roman" panose="02020603050405020304" pitchFamily="18" charset="0"/>
              <a:ea typeface="標楷體" panose="03000509000000000000" pitchFamily="65" charset="-120"/>
            </a:endParaRPr>
          </a:p>
          <a:p>
            <a:pPr>
              <a:lnSpc>
                <a:spcPct val="120000"/>
              </a:lnSpc>
            </a:pPr>
            <a:r>
              <a:rPr lang="zh-TW" altLang="en-US" sz="1600" dirty="0">
                <a:latin typeface="Times New Roman" panose="02020603050405020304" pitchFamily="18" charset="0"/>
                <a:ea typeface="標楷體" panose="03000509000000000000" pitchFamily="65" charset="-120"/>
              </a:rPr>
              <a:t>陳芳毓、高偉倫、吳培弘、林姿吟</a:t>
            </a:r>
            <a:r>
              <a:rPr lang="en-US" altLang="zh-TW" sz="1600" dirty="0">
                <a:latin typeface="Times New Roman" panose="02020603050405020304" pitchFamily="18" charset="0"/>
                <a:ea typeface="標楷體" panose="03000509000000000000" pitchFamily="65" charset="-120"/>
              </a:rPr>
              <a:t>(2021, March)</a:t>
            </a:r>
            <a:r>
              <a:rPr lang="zh-TW" altLang="en-US" sz="1600" dirty="0">
                <a:latin typeface="Times New Roman" panose="02020603050405020304" pitchFamily="18" charset="0"/>
                <a:ea typeface="標楷體" panose="03000509000000000000" pitchFamily="65" charset="-120"/>
              </a:rPr>
              <a:t>。智慧醫療懶人包</a:t>
            </a:r>
            <a:r>
              <a:rPr lang="en-US" altLang="zh-TW" sz="1600" dirty="0">
                <a:latin typeface="Times New Roman" panose="02020603050405020304" pitchFamily="18" charset="0"/>
                <a:ea typeface="標楷體" panose="03000509000000000000" pitchFamily="65" charset="-120"/>
              </a:rPr>
              <a:t>》</a:t>
            </a:r>
            <a:r>
              <a:rPr lang="zh-TW" altLang="en-US" sz="1600" dirty="0">
                <a:latin typeface="Times New Roman" panose="02020603050405020304" pitchFamily="18" charset="0"/>
                <a:ea typeface="標楷體" panose="03000509000000000000" pitchFamily="65" charset="-120"/>
              </a:rPr>
              <a:t>八張圖，一次搞懂智慧醫療的定義、應用與台灣的挑戰</a:t>
            </a:r>
          </a:p>
          <a:p>
            <a:pPr>
              <a:lnSpc>
                <a:spcPct val="120000"/>
              </a:lnSpc>
            </a:pPr>
            <a:r>
              <a:rPr lang="en-US" altLang="zh-TW" sz="1600" dirty="0">
                <a:latin typeface="Times New Roman" panose="02020603050405020304" pitchFamily="18" charset="0"/>
                <a:ea typeface="標楷體" panose="03000509000000000000" pitchFamily="65" charset="-120"/>
              </a:rPr>
              <a:t>https://futurecity.cw.com.tw/article/1916</a:t>
            </a:r>
            <a:br>
              <a:rPr lang="en-US" altLang="zh-TW" sz="1600" dirty="0">
                <a:latin typeface="Times New Roman" panose="02020603050405020304" pitchFamily="18" charset="0"/>
                <a:ea typeface="標楷體" panose="03000509000000000000" pitchFamily="65" charset="-120"/>
              </a:rPr>
            </a:br>
            <a:br>
              <a:rPr lang="en-US" altLang="zh-TW" sz="1600" dirty="0">
                <a:latin typeface="Times New Roman" panose="02020603050405020304" pitchFamily="18" charset="0"/>
                <a:ea typeface="標楷體" panose="03000509000000000000" pitchFamily="65" charset="-120"/>
              </a:rPr>
            </a:br>
            <a:r>
              <a:rPr lang="zh-TW" altLang="en-US" sz="1600" dirty="0">
                <a:latin typeface="Times New Roman" panose="02020603050405020304" pitchFamily="18" charset="0"/>
                <a:ea typeface="標楷體" panose="03000509000000000000" pitchFamily="65" charset="-120"/>
              </a:rPr>
              <a:t>吳堃齊</a:t>
            </a:r>
            <a:r>
              <a:rPr lang="en-US" altLang="zh-TW" sz="1600" dirty="0">
                <a:latin typeface="Times New Roman" panose="02020603050405020304" pitchFamily="18" charset="0"/>
                <a:ea typeface="標楷體" panose="03000509000000000000" pitchFamily="65" charset="-120"/>
              </a:rPr>
              <a:t>(</a:t>
            </a:r>
            <a:r>
              <a:rPr lang="zh-TW" altLang="en-US" sz="1600" dirty="0">
                <a:latin typeface="Times New Roman" panose="02020603050405020304" pitchFamily="18" charset="0"/>
                <a:ea typeface="標楷體" panose="03000509000000000000" pitchFamily="65" charset="-120"/>
              </a:rPr>
              <a:t>民</a:t>
            </a:r>
            <a:r>
              <a:rPr lang="en-US" altLang="zh-TW" sz="1600" dirty="0">
                <a:latin typeface="Times New Roman" panose="02020603050405020304" pitchFamily="18" charset="0"/>
                <a:ea typeface="標楷體" panose="03000509000000000000" pitchFamily="65" charset="-120"/>
              </a:rPr>
              <a:t>110)</a:t>
            </a:r>
            <a:r>
              <a:rPr lang="zh-TW" altLang="en-US" sz="1600" dirty="0">
                <a:latin typeface="Times New Roman" panose="02020603050405020304" pitchFamily="18" charset="0"/>
                <a:ea typeface="標楷體" panose="03000509000000000000" pitchFamily="65" charset="-120"/>
              </a:rPr>
              <a:t>。改良 </a:t>
            </a:r>
            <a:r>
              <a:rPr lang="en-US" altLang="zh-TW" sz="1600" dirty="0">
                <a:latin typeface="Times New Roman" panose="02020603050405020304" pitchFamily="18" charset="0"/>
                <a:ea typeface="標楷體" panose="03000509000000000000" pitchFamily="65" charset="-120"/>
              </a:rPr>
              <a:t>ResNet-50 </a:t>
            </a:r>
            <a:r>
              <a:rPr lang="zh-TW" altLang="en-US" sz="1600" dirty="0">
                <a:latin typeface="Times New Roman" panose="02020603050405020304" pitchFamily="18" charset="0"/>
                <a:ea typeface="標楷體" panose="03000509000000000000" pitchFamily="65" charset="-120"/>
              </a:rPr>
              <a:t>的糖尿病視網膜病變檢測</a:t>
            </a:r>
            <a:endParaRPr lang="en-US" altLang="zh-TW" sz="1600" dirty="0">
              <a:latin typeface="Times New Roman" panose="02020603050405020304" pitchFamily="18" charset="0"/>
              <a:ea typeface="標楷體" panose="03000509000000000000" pitchFamily="65" charset="-120"/>
            </a:endParaRPr>
          </a:p>
        </p:txBody>
      </p:sp>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4503429" cy="923330"/>
            <a:chOff x="-102618" y="10205"/>
            <a:chExt cx="4503429" cy="923330"/>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4301318" cy="923330"/>
              <a:chOff x="99493" y="10205"/>
              <a:chExt cx="4301318" cy="923330"/>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2954655" cy="923330"/>
              </a:xfrm>
              <a:prstGeom prst="rect">
                <a:avLst/>
              </a:prstGeom>
              <a:noFill/>
            </p:spPr>
            <p:txBody>
              <a:bodyPr wrap="none" rtlCol="0">
                <a:spAutoFit/>
                <a:scene3d>
                  <a:camera prst="orthographicFront"/>
                  <a:lightRig rig="threePt" dir="t"/>
                </a:scene3d>
                <a:sp3d contourW="12700"/>
              </a:bodyPr>
              <a:lstStyle/>
              <a:p>
                <a:r>
                  <a:rPr lang="zh-TW" altLang="en-US" sz="5400" b="1" dirty="0">
                    <a:solidFill>
                      <a:schemeClr val="accent3"/>
                    </a:solidFill>
                    <a:latin typeface="Times New Roman" panose="02020603050405020304" pitchFamily="18" charset="0"/>
                    <a:ea typeface="標楷體" panose="03000509000000000000" pitchFamily="65" charset="-120"/>
                  </a:rPr>
                  <a:t>參考資料</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pic>
        <p:nvPicPr>
          <p:cNvPr id="5" name="圖片 4">
            <a:extLst>
              <a:ext uri="{FF2B5EF4-FFF2-40B4-BE49-F238E27FC236}">
                <a16:creationId xmlns:a16="http://schemas.microsoft.com/office/drawing/2014/main" id="{93B410C9-5454-4068-94B0-1C036FF0D69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222" b="96889" l="2667" r="96889">
                        <a14:foregroundMark x1="2667" y1="3111" x2="58667" y2="3111"/>
                        <a14:foregroundMark x1="61778" y1="4444" x2="62222" y2="85333"/>
                        <a14:foregroundMark x1="16889" y1="14222" x2="16889" y2="14222"/>
                        <a14:foregroundMark x1="16889" y1="14222" x2="16889" y2="14222"/>
                        <a14:foregroundMark x1="16889" y1="14222" x2="16889" y2="14222"/>
                        <a14:foregroundMark x1="18222" y1="14667" x2="18222" y2="14667"/>
                        <a14:foregroundMark x1="5333" y1="14667" x2="55111" y2="14222"/>
                        <a14:foregroundMark x1="3556" y1="16444" x2="3556" y2="95111"/>
                        <a14:foregroundMark x1="4000" y1="97333" x2="63111" y2="96889"/>
                        <a14:foregroundMark x1="20889" y1="25778" x2="15556" y2="28000"/>
                        <a14:foregroundMark x1="44444" y1="25333" x2="50667" y2="26222"/>
                        <a14:foregroundMark x1="50667" y1="28444" x2="43556" y2="47111"/>
                        <a14:foregroundMark x1="15111" y1="31556" x2="25778" y2="48889"/>
                        <a14:foregroundMark x1="32000" y1="53778" x2="46222" y2="79556"/>
                        <a14:foregroundMark x1="8444" y1="79111" x2="41333" y2="79556"/>
                        <a14:foregroundMark x1="69778" y1="76889" x2="86222" y2="59111"/>
                        <a14:foregroundMark x1="80000" y1="47111" x2="75111" y2="38222"/>
                        <a14:foregroundMark x1="79111" y1="29333" x2="85778" y2="26222"/>
                        <a14:foregroundMark x1="93333" y1="30667" x2="97333" y2="41778"/>
                        <a14:foregroundMark x1="83111" y1="15111" x2="86222" y2="15556"/>
                        <a14:foregroundMark x1="74222" y1="6667" x2="84000" y2="2222"/>
                        <a14:foregroundMark x1="20444" y1="40889" x2="18222" y2="43111"/>
                        <a14:backgroundMark x1="50222" y1="55111" x2="50222" y2="55111"/>
                        <a14:backgroundMark x1="51111" y1="44000" x2="51111" y2="62667"/>
                        <a14:backgroundMark x1="32000" y1="30667" x2="32000" y2="45333"/>
                      </a14:backgroundRemoval>
                    </a14:imgEffect>
                  </a14:imgLayer>
                </a14:imgProps>
              </a:ext>
              <a:ext uri="{28A0092B-C50C-407E-A947-70E740481C1C}">
                <a14:useLocalDpi xmlns:a14="http://schemas.microsoft.com/office/drawing/2010/main" val="0"/>
              </a:ext>
            </a:extLst>
          </a:blip>
          <a:stretch>
            <a:fillRect/>
          </a:stretch>
        </p:blipFill>
        <p:spPr>
          <a:xfrm>
            <a:off x="10248063" y="5134463"/>
            <a:ext cx="1373922" cy="1373922"/>
          </a:xfrm>
          <a:prstGeom prst="rect">
            <a:avLst/>
          </a:prstGeom>
        </p:spPr>
      </p:pic>
    </p:spTree>
    <p:extLst>
      <p:ext uri="{BB962C8B-B14F-4D97-AF65-F5344CB8AC3E}">
        <p14:creationId xmlns:p14="http://schemas.microsoft.com/office/powerpoint/2010/main" val="37805650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44000"/>
          </a:schemeClr>
        </a:solid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E734C28-9731-4821-85A4-D4E40A86881D}"/>
              </a:ext>
            </a:extLst>
          </p:cNvPr>
          <p:cNvSpPr/>
          <p:nvPr/>
        </p:nvSpPr>
        <p:spPr>
          <a:xfrm>
            <a:off x="10821" y="2075543"/>
            <a:ext cx="8888760" cy="55569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F83FDE09-F200-43D0-91C5-98E76A64EF49}"/>
              </a:ext>
            </a:extLst>
          </p:cNvPr>
          <p:cNvSpPr/>
          <p:nvPr/>
        </p:nvSpPr>
        <p:spPr>
          <a:xfrm>
            <a:off x="3292419" y="4198777"/>
            <a:ext cx="8877937" cy="55569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227DF6F0-CF27-4AFA-8077-9BE594E82721}"/>
              </a:ext>
            </a:extLst>
          </p:cNvPr>
          <p:cNvSpPr txBox="1"/>
          <p:nvPr/>
        </p:nvSpPr>
        <p:spPr>
          <a:xfrm>
            <a:off x="3292419" y="2567561"/>
            <a:ext cx="5607162" cy="1631216"/>
          </a:xfrm>
          <a:prstGeom prst="rect">
            <a:avLst/>
          </a:prstGeom>
          <a:noFill/>
        </p:spPr>
        <p:txBody>
          <a:bodyPr wrap="square" rtlCol="0">
            <a:spAutoFit/>
          </a:bodyPr>
          <a:lstStyle/>
          <a:p>
            <a:r>
              <a:rPr lang="en-US" altLang="zh-TW" sz="10000" b="1" dirty="0">
                <a:latin typeface="Times New Roman" panose="02020603050405020304" pitchFamily="18" charset="0"/>
                <a:ea typeface="標楷體" panose="03000509000000000000" pitchFamily="65" charset="-120"/>
              </a:rPr>
              <a:t>THANKS</a:t>
            </a:r>
            <a:endParaRPr lang="zh-TW" altLang="en-US" sz="10000" b="1"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2820544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5484939" y="2060669"/>
            <a:ext cx="1028637" cy="103377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0" name="任意多边形 19"/>
          <p:cNvSpPr/>
          <p:nvPr/>
        </p:nvSpPr>
        <p:spPr>
          <a:xfrm rot="2700000">
            <a:off x="-2095382" y="209360"/>
            <a:ext cx="6410492" cy="6427355"/>
          </a:xfrm>
          <a:custGeom>
            <a:avLst/>
            <a:gdLst>
              <a:gd name="connsiteX0" fmla="*/ 0 w 6410492"/>
              <a:gd name="connsiteY0" fmla="*/ 1578016 h 6427355"/>
              <a:gd name="connsiteX1" fmla="*/ 1146670 w 6410492"/>
              <a:gd name="connsiteY1" fmla="*/ 431345 h 6427355"/>
              <a:gd name="connsiteX2" fmla="*/ 1146671 w 6410492"/>
              <a:gd name="connsiteY2" fmla="*/ 431345 h 6427355"/>
              <a:gd name="connsiteX3" fmla="*/ 1578016 w 6410492"/>
              <a:gd name="connsiteY3" fmla="*/ 0 h 6427355"/>
              <a:gd name="connsiteX4" fmla="*/ 5764900 w 6410492"/>
              <a:gd name="connsiteY4" fmla="*/ 0 h 6427355"/>
              <a:gd name="connsiteX5" fmla="*/ 6410492 w 6410492"/>
              <a:gd name="connsiteY5" fmla="*/ 645592 h 6427355"/>
              <a:gd name="connsiteX6" fmla="*/ 6410491 w 6410492"/>
              <a:gd name="connsiteY6" fmla="*/ 4866202 h 6427355"/>
              <a:gd name="connsiteX7" fmla="*/ 4849339 w 6410492"/>
              <a:gd name="connsiteY7" fmla="*/ 6427355 h 6427355"/>
              <a:gd name="connsiteX8" fmla="*/ 4238944 w 6410492"/>
              <a:gd name="connsiteY8" fmla="*/ 5816960 h 6427355"/>
              <a:gd name="connsiteX9" fmla="*/ 4238943 w 6410492"/>
              <a:gd name="connsiteY9" fmla="*/ 2171546 h 6427355"/>
              <a:gd name="connsiteX10" fmla="*/ 593530 w 6410492"/>
              <a:gd name="connsiteY10" fmla="*/ 2171546 h 64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492" h="6427355">
                <a:moveTo>
                  <a:pt x="0" y="1578016"/>
                </a:moveTo>
                <a:lnTo>
                  <a:pt x="1146670" y="431345"/>
                </a:lnTo>
                <a:lnTo>
                  <a:pt x="1146671" y="431345"/>
                </a:lnTo>
                <a:lnTo>
                  <a:pt x="1578016" y="0"/>
                </a:lnTo>
                <a:lnTo>
                  <a:pt x="5764900" y="0"/>
                </a:lnTo>
                <a:cubicBezTo>
                  <a:pt x="6121450" y="0"/>
                  <a:pt x="6410492" y="289042"/>
                  <a:pt x="6410492" y="645592"/>
                </a:cubicBezTo>
                <a:lnTo>
                  <a:pt x="6410491" y="4866202"/>
                </a:lnTo>
                <a:lnTo>
                  <a:pt x="4849339" y="6427355"/>
                </a:lnTo>
                <a:lnTo>
                  <a:pt x="4238944" y="5816960"/>
                </a:lnTo>
                <a:lnTo>
                  <a:pt x="4238943" y="2171546"/>
                </a:lnTo>
                <a:lnTo>
                  <a:pt x="593530" y="2171546"/>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6" name="任意多边形 5"/>
          <p:cNvSpPr/>
          <p:nvPr/>
        </p:nvSpPr>
        <p:spPr>
          <a:xfrm rot="2700000">
            <a:off x="1827643" y="44906"/>
            <a:ext cx="3850328" cy="3869559"/>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2" name="任意多边形 11"/>
          <p:cNvSpPr/>
          <p:nvPr/>
        </p:nvSpPr>
        <p:spPr>
          <a:xfrm rot="18900000" flipH="1">
            <a:off x="11660632" y="5888846"/>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3" name="文本框 12"/>
          <p:cNvSpPr txBox="1"/>
          <p:nvPr/>
        </p:nvSpPr>
        <p:spPr>
          <a:xfrm>
            <a:off x="6148614" y="3328693"/>
            <a:ext cx="2492990" cy="830997"/>
          </a:xfrm>
          <a:prstGeom prst="rect">
            <a:avLst/>
          </a:prstGeom>
          <a:noFill/>
        </p:spPr>
        <p:txBody>
          <a:bodyPr wrap="none" rtlCol="0">
            <a:spAutoFit/>
            <a:scene3d>
              <a:camera prst="orthographicFront"/>
              <a:lightRig rig="threePt" dir="t"/>
            </a:scene3d>
            <a:sp3d contourW="12700"/>
          </a:bodyPr>
          <a:lstStyle/>
          <a:p>
            <a:r>
              <a:rPr lang="en-US" altLang="zh-CN" sz="4800" dirty="0">
                <a:solidFill>
                  <a:schemeClr val="accent1"/>
                </a:solidFill>
                <a:latin typeface="Times New Roman" panose="02020603050405020304" pitchFamily="18" charset="0"/>
                <a:ea typeface="標楷體" panose="03000509000000000000" pitchFamily="65" charset="-120"/>
              </a:rPr>
              <a:t>PART 0</a:t>
            </a:r>
            <a:r>
              <a:rPr lang="en-US" altLang="zh-TW" sz="4800" dirty="0">
                <a:solidFill>
                  <a:schemeClr val="accent1"/>
                </a:solidFill>
                <a:latin typeface="Times New Roman" panose="02020603050405020304" pitchFamily="18" charset="0"/>
                <a:ea typeface="標楷體" panose="03000509000000000000" pitchFamily="65" charset="-120"/>
              </a:rPr>
              <a:t>2</a:t>
            </a:r>
            <a:endParaRPr lang="zh-CN" altLang="en-US" sz="4800" dirty="0">
              <a:solidFill>
                <a:schemeClr val="accent1"/>
              </a:solidFill>
              <a:latin typeface="Times New Roman" panose="02020603050405020304" pitchFamily="18" charset="0"/>
              <a:ea typeface="標楷體" panose="03000509000000000000" pitchFamily="65" charset="-120"/>
            </a:endParaRPr>
          </a:p>
        </p:txBody>
      </p:sp>
      <p:sp>
        <p:nvSpPr>
          <p:cNvPr id="14" name="文本框 13"/>
          <p:cNvSpPr txBox="1"/>
          <p:nvPr/>
        </p:nvSpPr>
        <p:spPr>
          <a:xfrm>
            <a:off x="6110514" y="4131820"/>
            <a:ext cx="3904343" cy="707886"/>
          </a:xfrm>
          <a:prstGeom prst="rect">
            <a:avLst/>
          </a:prstGeom>
          <a:noFill/>
        </p:spPr>
        <p:txBody>
          <a:bodyPr wrap="square" rtlCol="0">
            <a:spAutoFit/>
            <a:scene3d>
              <a:camera prst="orthographicFront"/>
              <a:lightRig rig="threePt" dir="t"/>
            </a:scene3d>
            <a:sp3d contourW="12700"/>
          </a:bodyPr>
          <a:lstStyle/>
          <a:p>
            <a:r>
              <a:rPr lang="zh-TW" altLang="en-US" sz="4000" b="1" dirty="0">
                <a:solidFill>
                  <a:schemeClr val="accent3"/>
                </a:solidFill>
                <a:latin typeface="Times New Roman" panose="02020603050405020304" pitchFamily="18" charset="0"/>
                <a:ea typeface="標楷體" panose="03000509000000000000" pitchFamily="65" charset="-120"/>
              </a:rPr>
              <a:t>研究</a:t>
            </a:r>
            <a:r>
              <a:rPr lang="zh-CN" altLang="en-US" sz="4000" b="1" dirty="0">
                <a:solidFill>
                  <a:schemeClr val="accent3"/>
                </a:solidFill>
                <a:latin typeface="Times New Roman" panose="02020603050405020304" pitchFamily="18" charset="0"/>
                <a:ea typeface="標楷體" panose="03000509000000000000" pitchFamily="65" charset="-120"/>
              </a:rPr>
              <a:t>動機</a:t>
            </a:r>
            <a:r>
              <a:rPr lang="zh-TW" altLang="en-US" sz="4000" b="1" dirty="0">
                <a:solidFill>
                  <a:schemeClr val="accent3"/>
                </a:solidFill>
                <a:latin typeface="Times New Roman" panose="02020603050405020304" pitchFamily="18" charset="0"/>
                <a:ea typeface="標楷體" panose="03000509000000000000" pitchFamily="65" charset="-120"/>
              </a:rPr>
              <a:t>與</a:t>
            </a:r>
            <a:r>
              <a:rPr lang="zh-CN" altLang="en-US" sz="4000" b="1" dirty="0">
                <a:solidFill>
                  <a:schemeClr val="accent3"/>
                </a:solidFill>
                <a:latin typeface="Times New Roman" panose="02020603050405020304" pitchFamily="18" charset="0"/>
                <a:ea typeface="標楷體" panose="03000509000000000000" pitchFamily="65" charset="-120"/>
              </a:rPr>
              <a:t>目的</a:t>
            </a:r>
          </a:p>
        </p:txBody>
      </p:sp>
      <p:sp>
        <p:nvSpPr>
          <p:cNvPr id="17" name="任意多边形 16"/>
          <p:cNvSpPr/>
          <p:nvPr/>
        </p:nvSpPr>
        <p:spPr>
          <a:xfrm rot="2700000">
            <a:off x="9435201" y="912906"/>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任意多边形 17"/>
          <p:cNvSpPr/>
          <p:nvPr/>
        </p:nvSpPr>
        <p:spPr>
          <a:xfrm rot="2700000">
            <a:off x="10767277" y="5635597"/>
            <a:ext cx="602495" cy="605504"/>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673E0885-05C6-4D73-A3F7-338FEF7D9EB8}"/>
              </a:ext>
            </a:extLst>
          </p:cNvPr>
          <p:cNvGrpSpPr/>
          <p:nvPr/>
        </p:nvGrpSpPr>
        <p:grpSpPr>
          <a:xfrm>
            <a:off x="99493" y="10205"/>
            <a:ext cx="4754968" cy="922385"/>
            <a:chOff x="99493" y="10205"/>
            <a:chExt cx="4754968" cy="922385"/>
          </a:xfrm>
        </p:grpSpPr>
        <p:sp>
          <p:nvSpPr>
            <p:cNvPr id="18" name="文本框 17"/>
            <p:cNvSpPr txBox="1"/>
            <p:nvPr/>
          </p:nvSpPr>
          <p:spPr>
            <a:xfrm>
              <a:off x="1446156" y="10205"/>
              <a:ext cx="3408305" cy="892552"/>
            </a:xfrm>
            <a:prstGeom prst="rect">
              <a:avLst/>
            </a:prstGeom>
            <a:noFill/>
          </p:spPr>
          <p:txBody>
            <a:bodyPr wrap="none" rtlCol="0">
              <a:spAutoFit/>
              <a:scene3d>
                <a:camera prst="orthographicFront"/>
                <a:lightRig rig="threePt" dir="t"/>
              </a:scene3d>
              <a:sp3d contourW="12700"/>
            </a:bodyPr>
            <a:lstStyle/>
            <a:p>
              <a:r>
                <a:rPr lang="zh-CN" altLang="en-US" sz="5200" b="1" dirty="0">
                  <a:solidFill>
                    <a:schemeClr val="accent3"/>
                  </a:solidFill>
                  <a:latin typeface="Times New Roman" panose="02020603050405020304" pitchFamily="18" charset="0"/>
                  <a:ea typeface="標楷體" panose="03000509000000000000" pitchFamily="65" charset="-120"/>
                </a:rPr>
                <a:t>動機</a:t>
              </a:r>
              <a:r>
                <a:rPr lang="en-US" altLang="zh-CN" sz="5200" b="1" dirty="0">
                  <a:solidFill>
                    <a:schemeClr val="accent3"/>
                  </a:solidFill>
                  <a:latin typeface="Times New Roman" panose="02020603050405020304" pitchFamily="18" charset="0"/>
                  <a:ea typeface="標楷體" panose="03000509000000000000" pitchFamily="65" charset="-120"/>
                </a:rPr>
                <a:t>&amp;</a:t>
              </a:r>
              <a:r>
                <a:rPr lang="zh-CN" altLang="en-US" sz="5200" b="1" dirty="0">
                  <a:solidFill>
                    <a:schemeClr val="accent3"/>
                  </a:solidFill>
                  <a:latin typeface="Times New Roman" panose="02020603050405020304" pitchFamily="18" charset="0"/>
                  <a:ea typeface="標楷體" panose="03000509000000000000" pitchFamily="65" charset="-120"/>
                </a:rPr>
                <a:t>目的</a:t>
              </a:r>
            </a:p>
          </p:txBody>
        </p:sp>
        <p:sp>
          <p:nvSpPr>
            <p:cNvPr id="20"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21"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4" name="矩形 23">
            <a:extLst>
              <a:ext uri="{FF2B5EF4-FFF2-40B4-BE49-F238E27FC236}">
                <a16:creationId xmlns:a16="http://schemas.microsoft.com/office/drawing/2014/main" id="{0E22C032-F0C0-4FD3-B846-C81412B8BD10}"/>
              </a:ext>
            </a:extLst>
          </p:cNvPr>
          <p:cNvSpPr/>
          <p:nvPr/>
        </p:nvSpPr>
        <p:spPr>
          <a:xfrm>
            <a:off x="1446156" y="1445539"/>
            <a:ext cx="2229394" cy="768480"/>
          </a:xfrm>
          <a:prstGeom prst="rect">
            <a:avLst/>
          </a:prstGeom>
        </p:spPr>
        <p:txBody>
          <a:bodyPr wrap="square">
            <a:spAutoFit/>
            <a:scene3d>
              <a:camera prst="orthographicFront"/>
              <a:lightRig rig="threePt" dir="t"/>
            </a:scene3d>
            <a:sp3d contourW="12700"/>
          </a:bodyPr>
          <a:lstStyle/>
          <a:p>
            <a:pPr>
              <a:lnSpc>
                <a:spcPct val="120000"/>
              </a:lnSpc>
            </a:pPr>
            <a:r>
              <a:rPr lang="zh-TW" altLang="en-US" sz="4000" b="1" dirty="0">
                <a:solidFill>
                  <a:schemeClr val="tx1">
                    <a:lumMod val="65000"/>
                    <a:lumOff val="35000"/>
                  </a:schemeClr>
                </a:solidFill>
                <a:latin typeface="Times New Roman" panose="02020603050405020304" pitchFamily="18" charset="0"/>
                <a:ea typeface="標楷體" panose="03000509000000000000" pitchFamily="65" charset="-120"/>
              </a:rPr>
              <a:t>研究動機</a:t>
            </a:r>
            <a:endParaRPr lang="zh-CN" altLang="en-US" sz="4000" b="1" dirty="0">
              <a:solidFill>
                <a:schemeClr val="tx1">
                  <a:lumMod val="65000"/>
                  <a:lumOff val="35000"/>
                </a:schemeClr>
              </a:solidFill>
              <a:latin typeface="Times New Roman" panose="02020603050405020304" pitchFamily="18" charset="0"/>
              <a:ea typeface="標楷體" panose="03000509000000000000" pitchFamily="65" charset="-120"/>
            </a:endParaRPr>
          </a:p>
        </p:txBody>
      </p:sp>
      <p:sp>
        <p:nvSpPr>
          <p:cNvPr id="26" name="文字方塊 25">
            <a:extLst>
              <a:ext uri="{FF2B5EF4-FFF2-40B4-BE49-F238E27FC236}">
                <a16:creationId xmlns:a16="http://schemas.microsoft.com/office/drawing/2014/main" id="{83224D75-9C90-4BAF-84EF-C1DE5C3A57C2}"/>
              </a:ext>
            </a:extLst>
          </p:cNvPr>
          <p:cNvSpPr txBox="1"/>
          <p:nvPr/>
        </p:nvSpPr>
        <p:spPr>
          <a:xfrm>
            <a:off x="3048000" y="2064493"/>
            <a:ext cx="6096000" cy="369332"/>
          </a:xfrm>
          <a:prstGeom prst="rect">
            <a:avLst/>
          </a:prstGeom>
          <a:noFill/>
        </p:spPr>
        <p:txBody>
          <a:bodyPr wrap="square">
            <a:spAutoFit/>
          </a:bodyPr>
          <a:lstStyle/>
          <a:p>
            <a:endParaRPr lang="zh-TW" altLang="en-US" dirty="0"/>
          </a:p>
        </p:txBody>
      </p:sp>
      <p:sp>
        <p:nvSpPr>
          <p:cNvPr id="28" name="矩形 27">
            <a:extLst>
              <a:ext uri="{FF2B5EF4-FFF2-40B4-BE49-F238E27FC236}">
                <a16:creationId xmlns:a16="http://schemas.microsoft.com/office/drawing/2014/main" id="{9BF2D88E-DCBE-4E03-9055-2D2124C3F23F}"/>
              </a:ext>
            </a:extLst>
          </p:cNvPr>
          <p:cNvSpPr/>
          <p:nvPr/>
        </p:nvSpPr>
        <p:spPr>
          <a:xfrm>
            <a:off x="2265863" y="2311100"/>
            <a:ext cx="8403639" cy="4123693"/>
          </a:xfrm>
          <a:prstGeom prst="rect">
            <a:avLst/>
          </a:prstGeom>
        </p:spPr>
        <p:txBody>
          <a:bodyPr wrap="square">
            <a:spAutoFit/>
            <a:scene3d>
              <a:camera prst="orthographicFront"/>
              <a:lightRig rig="threePt" dir="t"/>
            </a:scene3d>
            <a:sp3d contourW="12700"/>
          </a:bodyPr>
          <a:lstStyle/>
          <a:p>
            <a:pPr>
              <a:lnSpc>
                <a:spcPct val="120000"/>
              </a:lnSpc>
            </a:pPr>
            <a:r>
              <a:rPr lang="zh-TW" altLang="en-US" sz="2000" b="1" dirty="0">
                <a:solidFill>
                  <a:schemeClr val="tx1">
                    <a:lumMod val="65000"/>
                    <a:lumOff val="35000"/>
                  </a:schemeClr>
                </a:solidFill>
                <a:latin typeface="Times New Roman" panose="02020603050405020304" pitchFamily="18" charset="0"/>
                <a:ea typeface="標楷體" panose="03000509000000000000" pitchFamily="65" charset="-120"/>
              </a:rPr>
              <a:t>近幾年人工智慧的發展不斷提升，許多技術都有人工智慧的身影，智慧醫療就在其中，他利用</a:t>
            </a:r>
            <a:r>
              <a:rPr lang="en-US" altLang="zh-TW" sz="2000" b="1" dirty="0">
                <a:solidFill>
                  <a:schemeClr val="tx1">
                    <a:lumMod val="65000"/>
                    <a:lumOff val="35000"/>
                  </a:schemeClr>
                </a:solidFill>
                <a:latin typeface="Times New Roman" panose="02020603050405020304" pitchFamily="18" charset="0"/>
                <a:ea typeface="標楷體" panose="03000509000000000000" pitchFamily="65" charset="-120"/>
              </a:rPr>
              <a:t>AI</a:t>
            </a:r>
            <a:r>
              <a:rPr lang="zh-TW" altLang="en-US" sz="2000" b="1" dirty="0">
                <a:solidFill>
                  <a:schemeClr val="tx1">
                    <a:lumMod val="65000"/>
                    <a:lumOff val="35000"/>
                  </a:schemeClr>
                </a:solidFill>
                <a:latin typeface="Times New Roman" panose="02020603050405020304" pitchFamily="18" charset="0"/>
                <a:ea typeface="標楷體" panose="03000509000000000000" pitchFamily="65" charset="-120"/>
              </a:rPr>
              <a:t>結合醫學影像輔助醫師判別病症，大大減少看診時間，生物醫學與人的健康息息相關，傳統醫師在診斷病情時，往往在查看各種資料時花太多時間，假如導入智慧醫療的話就能大幅縮短看診時間，尤其是近期新冠肺炎的爆發，大部分的醫師、護理師都轉而處理新冠肺炎，導致現在醫療人員的缺乏，因此導入了智慧醫療就非常的重要，可以縮短他們診斷的時間，並把節省的時間用在更有意義的地方，我們在</a:t>
            </a:r>
            <a:r>
              <a:rPr lang="en-US" altLang="zh-TW" sz="2000" b="1" dirty="0" err="1">
                <a:solidFill>
                  <a:schemeClr val="tx1">
                    <a:lumMod val="65000"/>
                    <a:lumOff val="35000"/>
                  </a:schemeClr>
                </a:solidFill>
                <a:latin typeface="Times New Roman" panose="02020603050405020304" pitchFamily="18" charset="0"/>
                <a:ea typeface="標楷體" panose="03000509000000000000" pitchFamily="65" charset="-120"/>
              </a:rPr>
              <a:t>kaggle</a:t>
            </a:r>
            <a:r>
              <a:rPr lang="zh-TW" altLang="en-US" sz="2000" b="1" dirty="0">
                <a:solidFill>
                  <a:schemeClr val="tx1">
                    <a:lumMod val="65000"/>
                    <a:lumOff val="35000"/>
                  </a:schemeClr>
                </a:solidFill>
                <a:latin typeface="Times New Roman" panose="02020603050405020304" pitchFamily="18" charset="0"/>
                <a:ea typeface="標楷體" panose="03000509000000000000" pitchFamily="65" charset="-120"/>
              </a:rPr>
              <a:t>上找到了一個由</a:t>
            </a:r>
            <a:r>
              <a:rPr lang="en-US" altLang="zh-TW" sz="2000" b="1" dirty="0">
                <a:solidFill>
                  <a:schemeClr val="tx1">
                    <a:lumMod val="65000"/>
                    <a:lumOff val="35000"/>
                  </a:schemeClr>
                </a:solidFill>
                <a:latin typeface="Times New Roman" panose="02020603050405020304" pitchFamily="18" charset="0"/>
                <a:ea typeface="標楷體" panose="03000509000000000000" pitchFamily="65" charset="-120"/>
              </a:rPr>
              <a:t>APTOS</a:t>
            </a:r>
            <a:r>
              <a:rPr lang="zh-TW" altLang="en-US" sz="2000" b="1" dirty="0">
                <a:solidFill>
                  <a:schemeClr val="tx1">
                    <a:lumMod val="65000"/>
                    <a:lumOff val="35000"/>
                  </a:schemeClr>
                </a:solidFill>
                <a:latin typeface="Times New Roman" panose="02020603050405020304" pitchFamily="18" charset="0"/>
                <a:ea typeface="標楷體" panose="03000509000000000000" pitchFamily="65" charset="-120"/>
              </a:rPr>
              <a:t>研討會發布的失明檢測，利用影像辨識技術，辨識糖尿病視網膜病變，讓醫師迅速掌握病情，我們希望可以透過此次研究可以做出一套系統協助醫師判別病症，讓糖尿病視網膜病變患者在病情嚴重前，能夠及時發現。</a:t>
            </a:r>
          </a:p>
        </p:txBody>
      </p:sp>
      <p:sp>
        <p:nvSpPr>
          <p:cNvPr id="29" name="任意多边形 11">
            <a:extLst>
              <a:ext uri="{FF2B5EF4-FFF2-40B4-BE49-F238E27FC236}">
                <a16:creationId xmlns:a16="http://schemas.microsoft.com/office/drawing/2014/main" id="{7BD6B4CB-1C60-4DAE-AC9B-D0654F9B5737}"/>
              </a:ext>
            </a:extLst>
          </p:cNvPr>
          <p:cNvSpPr/>
          <p:nvPr/>
        </p:nvSpPr>
        <p:spPr>
          <a:xfrm rot="18900000" flipH="1">
            <a:off x="11660632" y="5888846"/>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753121C8-D482-4BF5-99D5-02C19FAA3C72}"/>
              </a:ext>
            </a:extLst>
          </p:cNvPr>
          <p:cNvGrpSpPr/>
          <p:nvPr/>
        </p:nvGrpSpPr>
        <p:grpSpPr>
          <a:xfrm>
            <a:off x="-102618" y="10205"/>
            <a:ext cx="4957079" cy="922385"/>
            <a:chOff x="-102618" y="10205"/>
            <a:chExt cx="4957079" cy="922385"/>
          </a:xfrm>
        </p:grpSpPr>
        <p:grpSp>
          <p:nvGrpSpPr>
            <p:cNvPr id="6" name="群組 5">
              <a:extLst>
                <a:ext uri="{FF2B5EF4-FFF2-40B4-BE49-F238E27FC236}">
                  <a16:creationId xmlns:a16="http://schemas.microsoft.com/office/drawing/2014/main" id="{673E0885-05C6-4D73-A3F7-338FEF7D9EB8}"/>
                </a:ext>
              </a:extLst>
            </p:cNvPr>
            <p:cNvGrpSpPr/>
            <p:nvPr/>
          </p:nvGrpSpPr>
          <p:grpSpPr>
            <a:xfrm>
              <a:off x="99493" y="10205"/>
              <a:ext cx="4754968" cy="922385"/>
              <a:chOff x="99493" y="10205"/>
              <a:chExt cx="4754968" cy="922385"/>
            </a:xfrm>
          </p:grpSpPr>
          <p:sp>
            <p:nvSpPr>
              <p:cNvPr id="18" name="文本框 17"/>
              <p:cNvSpPr txBox="1"/>
              <p:nvPr/>
            </p:nvSpPr>
            <p:spPr>
              <a:xfrm>
                <a:off x="1446156" y="10205"/>
                <a:ext cx="3408305" cy="892552"/>
              </a:xfrm>
              <a:prstGeom prst="rect">
                <a:avLst/>
              </a:prstGeom>
              <a:noFill/>
            </p:spPr>
            <p:txBody>
              <a:bodyPr wrap="none" rtlCol="0">
                <a:spAutoFit/>
                <a:scene3d>
                  <a:camera prst="orthographicFront"/>
                  <a:lightRig rig="threePt" dir="t"/>
                </a:scene3d>
                <a:sp3d contourW="12700"/>
              </a:bodyPr>
              <a:lstStyle/>
              <a:p>
                <a:r>
                  <a:rPr lang="zh-CN" altLang="en-US" sz="5200" b="1" dirty="0">
                    <a:solidFill>
                      <a:schemeClr val="accent3"/>
                    </a:solidFill>
                    <a:latin typeface="Times New Roman" panose="02020603050405020304" pitchFamily="18" charset="0"/>
                    <a:ea typeface="標楷體" panose="03000509000000000000" pitchFamily="65" charset="-120"/>
                  </a:rPr>
                  <a:t>動機</a:t>
                </a:r>
                <a:r>
                  <a:rPr lang="en-US" altLang="zh-CN" sz="5200" b="1" dirty="0">
                    <a:solidFill>
                      <a:schemeClr val="accent3"/>
                    </a:solidFill>
                    <a:latin typeface="Times New Roman" panose="02020603050405020304" pitchFamily="18" charset="0"/>
                    <a:ea typeface="標楷體" panose="03000509000000000000" pitchFamily="65" charset="-120"/>
                  </a:rPr>
                  <a:t>&amp;</a:t>
                </a:r>
                <a:r>
                  <a:rPr lang="zh-CN" altLang="en-US" sz="5200" b="1" dirty="0">
                    <a:solidFill>
                      <a:schemeClr val="accent3"/>
                    </a:solidFill>
                    <a:latin typeface="Times New Roman" panose="02020603050405020304" pitchFamily="18" charset="0"/>
                    <a:ea typeface="標楷體" panose="03000509000000000000" pitchFamily="65" charset="-120"/>
                  </a:rPr>
                  <a:t>目的</a:t>
                </a:r>
              </a:p>
            </p:txBody>
          </p:sp>
          <p:sp>
            <p:nvSpPr>
              <p:cNvPr id="20"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21"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grpSp>
        <p:nvGrpSpPr>
          <p:cNvPr id="4" name="群組 3">
            <a:extLst>
              <a:ext uri="{FF2B5EF4-FFF2-40B4-BE49-F238E27FC236}">
                <a16:creationId xmlns:a16="http://schemas.microsoft.com/office/drawing/2014/main" id="{2849134E-5BAE-450E-BF7F-E18245A53CFE}"/>
              </a:ext>
            </a:extLst>
          </p:cNvPr>
          <p:cNvGrpSpPr/>
          <p:nvPr/>
        </p:nvGrpSpPr>
        <p:grpSpPr>
          <a:xfrm>
            <a:off x="2899425" y="3817687"/>
            <a:ext cx="8902205" cy="440985"/>
            <a:chOff x="2392812" y="2864370"/>
            <a:chExt cx="8902205" cy="440985"/>
          </a:xfrm>
        </p:grpSpPr>
        <p:sp>
          <p:nvSpPr>
            <p:cNvPr id="11" name="矩形 10">
              <a:extLst>
                <a:ext uri="{FF2B5EF4-FFF2-40B4-BE49-F238E27FC236}">
                  <a16:creationId xmlns:a16="http://schemas.microsoft.com/office/drawing/2014/main" id="{8DDB9899-067B-4301-885F-3D587EC77D4F}"/>
                </a:ext>
              </a:extLst>
            </p:cNvPr>
            <p:cNvSpPr/>
            <p:nvPr/>
          </p:nvSpPr>
          <p:spPr>
            <a:xfrm>
              <a:off x="2870007" y="2911899"/>
              <a:ext cx="8425010" cy="345929"/>
            </a:xfrm>
            <a:prstGeom prst="rect">
              <a:avLst/>
            </a:prstGeom>
          </p:spPr>
          <p:txBody>
            <a:bodyPr wrap="square">
              <a:spAutoFit/>
              <a:scene3d>
                <a:camera prst="orthographicFront"/>
                <a:lightRig rig="threePt" dir="t"/>
              </a:scene3d>
              <a:sp3d contourW="12700"/>
            </a:bodyPr>
            <a:lstStyle/>
            <a:p>
              <a:pPr>
                <a:lnSpc>
                  <a:spcPct val="120000"/>
                </a:lnSpc>
              </a:pPr>
              <a:r>
                <a:rPr lang="zh-TW" altLang="en-US" sz="1500" b="1" dirty="0">
                  <a:solidFill>
                    <a:schemeClr val="tx1">
                      <a:lumMod val="65000"/>
                      <a:lumOff val="35000"/>
                    </a:schemeClr>
                  </a:solidFill>
                  <a:latin typeface="Times New Roman" panose="02020603050405020304" pitchFamily="18" charset="0"/>
                  <a:ea typeface="標楷體" panose="03000509000000000000" pitchFamily="65" charset="-120"/>
                </a:rPr>
                <a:t>透過</a:t>
              </a:r>
              <a:r>
                <a:rPr lang="en-US" altLang="zh-TW" sz="1500" b="1" dirty="0" err="1">
                  <a:solidFill>
                    <a:schemeClr val="tx1">
                      <a:lumMod val="65000"/>
                      <a:lumOff val="35000"/>
                    </a:schemeClr>
                  </a:solidFill>
                  <a:latin typeface="Times New Roman" panose="02020603050405020304" pitchFamily="18" charset="0"/>
                  <a:ea typeface="標楷體" panose="03000509000000000000" pitchFamily="65" charset="-120"/>
                </a:rPr>
                <a:t>kaggle</a:t>
              </a:r>
              <a:r>
                <a:rPr lang="zh-TW" altLang="en-US" sz="1500" b="1" dirty="0">
                  <a:solidFill>
                    <a:schemeClr val="tx1">
                      <a:lumMod val="65000"/>
                      <a:lumOff val="35000"/>
                    </a:schemeClr>
                  </a:solidFill>
                  <a:latin typeface="Times New Roman" panose="02020603050405020304" pitchFamily="18" charset="0"/>
                  <a:ea typeface="標楷體" panose="03000509000000000000" pitchFamily="65" charset="-120"/>
                </a:rPr>
                <a:t>上公開程式碼來熟悉並學習更多影像辨識相關模型</a:t>
              </a:r>
              <a:endParaRPr lang="zh-CN" altLang="en-US" sz="1500" b="1" dirty="0">
                <a:solidFill>
                  <a:schemeClr val="tx1">
                    <a:lumMod val="65000"/>
                    <a:lumOff val="35000"/>
                  </a:schemeClr>
                </a:solidFill>
                <a:latin typeface="Times New Roman" panose="02020603050405020304" pitchFamily="18" charset="0"/>
                <a:ea typeface="標楷體" panose="03000509000000000000" pitchFamily="65" charset="-120"/>
              </a:endParaRPr>
            </a:p>
          </p:txBody>
        </p:sp>
        <p:sp>
          <p:nvSpPr>
            <p:cNvPr id="3" name="橢圓 2">
              <a:extLst>
                <a:ext uri="{FF2B5EF4-FFF2-40B4-BE49-F238E27FC236}">
                  <a16:creationId xmlns:a16="http://schemas.microsoft.com/office/drawing/2014/main" id="{D005FA8C-BB29-4384-B051-684D9F73F633}"/>
                </a:ext>
              </a:extLst>
            </p:cNvPr>
            <p:cNvSpPr/>
            <p:nvPr/>
          </p:nvSpPr>
          <p:spPr>
            <a:xfrm>
              <a:off x="2392812" y="2864370"/>
              <a:ext cx="477195" cy="4409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TW" sz="3500" b="1" dirty="0">
                  <a:latin typeface="Times New Roman" panose="02020603050405020304" pitchFamily="18" charset="0"/>
                  <a:ea typeface="標楷體" panose="03000509000000000000" pitchFamily="65" charset="-120"/>
                </a:rPr>
                <a:t>1</a:t>
              </a:r>
              <a:endParaRPr lang="zh-TW" altLang="en-US" sz="3500" b="1" dirty="0">
                <a:latin typeface="Times New Roman" panose="02020603050405020304" pitchFamily="18" charset="0"/>
                <a:ea typeface="標楷體" panose="03000509000000000000" pitchFamily="65" charset="-120"/>
              </a:endParaRPr>
            </a:p>
          </p:txBody>
        </p:sp>
      </p:grpSp>
      <p:sp>
        <p:nvSpPr>
          <p:cNvPr id="31" name="矩形 30">
            <a:extLst>
              <a:ext uri="{FF2B5EF4-FFF2-40B4-BE49-F238E27FC236}">
                <a16:creationId xmlns:a16="http://schemas.microsoft.com/office/drawing/2014/main" id="{75B3DEE3-686B-4815-BB20-81BACCE51794}"/>
              </a:ext>
            </a:extLst>
          </p:cNvPr>
          <p:cNvSpPr/>
          <p:nvPr/>
        </p:nvSpPr>
        <p:spPr>
          <a:xfrm>
            <a:off x="1446156" y="1445539"/>
            <a:ext cx="2229394" cy="768480"/>
          </a:xfrm>
          <a:prstGeom prst="rect">
            <a:avLst/>
          </a:prstGeom>
        </p:spPr>
        <p:txBody>
          <a:bodyPr wrap="square">
            <a:spAutoFit/>
            <a:scene3d>
              <a:camera prst="orthographicFront"/>
              <a:lightRig rig="threePt" dir="t"/>
            </a:scene3d>
            <a:sp3d contourW="12700"/>
          </a:bodyPr>
          <a:lstStyle/>
          <a:p>
            <a:pPr>
              <a:lnSpc>
                <a:spcPct val="120000"/>
              </a:lnSpc>
            </a:pPr>
            <a:r>
              <a:rPr lang="zh-TW" altLang="en-US" sz="4000" b="1" dirty="0">
                <a:solidFill>
                  <a:schemeClr val="tx1">
                    <a:lumMod val="65000"/>
                    <a:lumOff val="35000"/>
                  </a:schemeClr>
                </a:solidFill>
                <a:latin typeface="Times New Roman" panose="02020603050405020304" pitchFamily="18" charset="0"/>
                <a:ea typeface="標楷體" panose="03000509000000000000" pitchFamily="65" charset="-120"/>
              </a:rPr>
              <a:t>研究目的</a:t>
            </a:r>
            <a:endParaRPr lang="zh-CN" altLang="en-US" sz="4000" b="1" dirty="0">
              <a:solidFill>
                <a:schemeClr val="tx1">
                  <a:lumMod val="65000"/>
                  <a:lumOff val="35000"/>
                </a:schemeClr>
              </a:solidFill>
              <a:latin typeface="Times New Roman" panose="02020603050405020304" pitchFamily="18" charset="0"/>
              <a:ea typeface="標楷體" panose="03000509000000000000" pitchFamily="65" charset="-120"/>
            </a:endParaRPr>
          </a:p>
        </p:txBody>
      </p:sp>
      <p:sp>
        <p:nvSpPr>
          <p:cNvPr id="32" name="矩形 31">
            <a:extLst>
              <a:ext uri="{FF2B5EF4-FFF2-40B4-BE49-F238E27FC236}">
                <a16:creationId xmlns:a16="http://schemas.microsoft.com/office/drawing/2014/main" id="{14B86379-CBA1-4217-9EB9-159F399EB16A}"/>
              </a:ext>
            </a:extLst>
          </p:cNvPr>
          <p:cNvSpPr/>
          <p:nvPr/>
        </p:nvSpPr>
        <p:spPr>
          <a:xfrm>
            <a:off x="2332680" y="2431334"/>
            <a:ext cx="8403639" cy="1169038"/>
          </a:xfrm>
          <a:prstGeom prst="rect">
            <a:avLst/>
          </a:prstGeom>
        </p:spPr>
        <p:txBody>
          <a:bodyPr wrap="square">
            <a:spAutoFit/>
            <a:scene3d>
              <a:camera prst="orthographicFront"/>
              <a:lightRig rig="threePt" dir="t"/>
            </a:scene3d>
            <a:sp3d contourW="12700"/>
          </a:bodyPr>
          <a:lstStyle/>
          <a:p>
            <a:pPr>
              <a:lnSpc>
                <a:spcPct val="120000"/>
              </a:lnSpc>
            </a:pPr>
            <a:r>
              <a:rPr lang="en-US" altLang="zh-TW" sz="2000" b="1" dirty="0">
                <a:solidFill>
                  <a:schemeClr val="tx1">
                    <a:lumMod val="65000"/>
                    <a:lumOff val="35000"/>
                  </a:schemeClr>
                </a:solidFill>
                <a:latin typeface="Times New Roman" panose="02020603050405020304" pitchFamily="18" charset="0"/>
                <a:ea typeface="標楷體" panose="03000509000000000000" pitchFamily="65" charset="-120"/>
              </a:rPr>
              <a:t>Kaggle </a:t>
            </a:r>
            <a:r>
              <a:rPr lang="zh-TW" altLang="en-US" sz="2000" b="1" dirty="0">
                <a:solidFill>
                  <a:schemeClr val="tx1">
                    <a:lumMod val="65000"/>
                    <a:lumOff val="35000"/>
                  </a:schemeClr>
                </a:solidFill>
                <a:latin typeface="Times New Roman" panose="02020603050405020304" pitchFamily="18" charset="0"/>
                <a:ea typeface="標楷體" panose="03000509000000000000" pitchFamily="65" charset="-120"/>
              </a:rPr>
              <a:t>是一個統計機器學習資料分析競賽的知名平台。在此平台上，我們能和世界各地優秀的機器學習團隊交流或研讀他們公開的程式碼。因此我們希望透過這個平台來學習以下目的</a:t>
            </a:r>
          </a:p>
        </p:txBody>
      </p:sp>
      <p:grpSp>
        <p:nvGrpSpPr>
          <p:cNvPr id="35" name="群組 34">
            <a:extLst>
              <a:ext uri="{FF2B5EF4-FFF2-40B4-BE49-F238E27FC236}">
                <a16:creationId xmlns:a16="http://schemas.microsoft.com/office/drawing/2014/main" id="{3EABFEE1-87FA-4201-8D73-4F0F94DE89E7}"/>
              </a:ext>
            </a:extLst>
          </p:cNvPr>
          <p:cNvGrpSpPr/>
          <p:nvPr/>
        </p:nvGrpSpPr>
        <p:grpSpPr>
          <a:xfrm>
            <a:off x="2899425" y="4732658"/>
            <a:ext cx="8902205" cy="440985"/>
            <a:chOff x="2392812" y="2864370"/>
            <a:chExt cx="8902205" cy="440985"/>
          </a:xfrm>
        </p:grpSpPr>
        <p:sp>
          <p:nvSpPr>
            <p:cNvPr id="36" name="矩形 35">
              <a:extLst>
                <a:ext uri="{FF2B5EF4-FFF2-40B4-BE49-F238E27FC236}">
                  <a16:creationId xmlns:a16="http://schemas.microsoft.com/office/drawing/2014/main" id="{C79665E6-E32B-4ABD-9D13-693B6058772F}"/>
                </a:ext>
              </a:extLst>
            </p:cNvPr>
            <p:cNvSpPr/>
            <p:nvPr/>
          </p:nvSpPr>
          <p:spPr>
            <a:xfrm>
              <a:off x="2870007" y="2911899"/>
              <a:ext cx="8425010" cy="345929"/>
            </a:xfrm>
            <a:prstGeom prst="rect">
              <a:avLst/>
            </a:prstGeom>
          </p:spPr>
          <p:txBody>
            <a:bodyPr wrap="square">
              <a:spAutoFit/>
              <a:scene3d>
                <a:camera prst="orthographicFront"/>
                <a:lightRig rig="threePt" dir="t"/>
              </a:scene3d>
              <a:sp3d contourW="12700"/>
            </a:bodyPr>
            <a:lstStyle/>
            <a:p>
              <a:pPr>
                <a:lnSpc>
                  <a:spcPct val="120000"/>
                </a:lnSpc>
              </a:pPr>
              <a:r>
                <a:rPr lang="zh-TW" altLang="en-US" sz="1500" b="1" dirty="0">
                  <a:solidFill>
                    <a:schemeClr val="tx1">
                      <a:lumMod val="65000"/>
                      <a:lumOff val="35000"/>
                    </a:schemeClr>
                  </a:solidFill>
                  <a:latin typeface="Times New Roman" panose="02020603050405020304" pitchFamily="18" charset="0"/>
                  <a:ea typeface="標楷體" panose="03000509000000000000" pitchFamily="65" charset="-120"/>
                </a:rPr>
                <a:t>希望整合機器學習方法進行改進，使得辨識率能有所提高</a:t>
              </a:r>
              <a:endParaRPr lang="zh-CN" altLang="en-US" sz="1500" b="1" dirty="0">
                <a:solidFill>
                  <a:schemeClr val="tx1">
                    <a:lumMod val="65000"/>
                    <a:lumOff val="35000"/>
                  </a:schemeClr>
                </a:solidFill>
                <a:latin typeface="Times New Roman" panose="02020603050405020304" pitchFamily="18" charset="0"/>
                <a:ea typeface="標楷體" panose="03000509000000000000" pitchFamily="65" charset="-120"/>
              </a:endParaRPr>
            </a:p>
          </p:txBody>
        </p:sp>
        <p:sp>
          <p:nvSpPr>
            <p:cNvPr id="37" name="橢圓 36">
              <a:extLst>
                <a:ext uri="{FF2B5EF4-FFF2-40B4-BE49-F238E27FC236}">
                  <a16:creationId xmlns:a16="http://schemas.microsoft.com/office/drawing/2014/main" id="{32E0F6AF-25FD-4B60-8966-FFE518AC90A2}"/>
                </a:ext>
              </a:extLst>
            </p:cNvPr>
            <p:cNvSpPr/>
            <p:nvPr/>
          </p:nvSpPr>
          <p:spPr>
            <a:xfrm>
              <a:off x="2392812" y="2864370"/>
              <a:ext cx="477195" cy="4409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TW" sz="3500" b="1" dirty="0">
                  <a:latin typeface="Times New Roman" panose="02020603050405020304" pitchFamily="18" charset="0"/>
                  <a:ea typeface="標楷體" panose="03000509000000000000" pitchFamily="65" charset="-120"/>
                </a:rPr>
                <a:t>2</a:t>
              </a:r>
              <a:endParaRPr lang="zh-TW" altLang="en-US" sz="3500" b="1" dirty="0">
                <a:latin typeface="Times New Roman" panose="02020603050405020304" pitchFamily="18" charset="0"/>
                <a:ea typeface="標楷體" panose="03000509000000000000" pitchFamily="65" charset="-120"/>
              </a:endParaRPr>
            </a:p>
          </p:txBody>
        </p:sp>
      </p:grpSp>
      <p:grpSp>
        <p:nvGrpSpPr>
          <p:cNvPr id="43" name="群組 42">
            <a:extLst>
              <a:ext uri="{FF2B5EF4-FFF2-40B4-BE49-F238E27FC236}">
                <a16:creationId xmlns:a16="http://schemas.microsoft.com/office/drawing/2014/main" id="{16899253-70E2-49A2-ADB6-6B6C92EC1E06}"/>
              </a:ext>
            </a:extLst>
          </p:cNvPr>
          <p:cNvGrpSpPr/>
          <p:nvPr/>
        </p:nvGrpSpPr>
        <p:grpSpPr>
          <a:xfrm>
            <a:off x="2899425" y="5600103"/>
            <a:ext cx="8902205" cy="440985"/>
            <a:chOff x="2392812" y="2864370"/>
            <a:chExt cx="8902205" cy="440985"/>
          </a:xfrm>
        </p:grpSpPr>
        <p:sp>
          <p:nvSpPr>
            <p:cNvPr id="44" name="矩形 43">
              <a:extLst>
                <a:ext uri="{FF2B5EF4-FFF2-40B4-BE49-F238E27FC236}">
                  <a16:creationId xmlns:a16="http://schemas.microsoft.com/office/drawing/2014/main" id="{480B7D8A-1A92-44F2-86CD-E89427AC113B}"/>
                </a:ext>
              </a:extLst>
            </p:cNvPr>
            <p:cNvSpPr/>
            <p:nvPr/>
          </p:nvSpPr>
          <p:spPr>
            <a:xfrm>
              <a:off x="2870007" y="2911899"/>
              <a:ext cx="8425010" cy="345929"/>
            </a:xfrm>
            <a:prstGeom prst="rect">
              <a:avLst/>
            </a:prstGeom>
          </p:spPr>
          <p:txBody>
            <a:bodyPr wrap="square">
              <a:spAutoFit/>
              <a:scene3d>
                <a:camera prst="orthographicFront"/>
                <a:lightRig rig="threePt" dir="t"/>
              </a:scene3d>
              <a:sp3d contourW="12700"/>
            </a:bodyPr>
            <a:lstStyle/>
            <a:p>
              <a:pPr>
                <a:lnSpc>
                  <a:spcPct val="120000"/>
                </a:lnSpc>
              </a:pPr>
              <a:r>
                <a:rPr lang="zh-TW" altLang="en-US" sz="1500" b="1" dirty="0">
                  <a:solidFill>
                    <a:schemeClr val="tx1">
                      <a:lumMod val="65000"/>
                      <a:lumOff val="35000"/>
                    </a:schemeClr>
                  </a:solidFill>
                  <a:latin typeface="Times New Roman" panose="02020603050405020304" pitchFamily="18" charset="0"/>
                  <a:ea typeface="標楷體" panose="03000509000000000000" pitchFamily="65" charset="-120"/>
                </a:rPr>
                <a:t>希望能進一步找出辨識病變的方法，使得能更廣泛運用在生物醫學影像上</a:t>
              </a:r>
              <a:endParaRPr lang="zh-CN" altLang="en-US" sz="1500" b="1" dirty="0">
                <a:solidFill>
                  <a:schemeClr val="tx1">
                    <a:lumMod val="65000"/>
                    <a:lumOff val="35000"/>
                  </a:schemeClr>
                </a:solidFill>
                <a:latin typeface="Times New Roman" panose="02020603050405020304" pitchFamily="18" charset="0"/>
                <a:ea typeface="標楷體" panose="03000509000000000000" pitchFamily="65" charset="-120"/>
              </a:endParaRPr>
            </a:p>
          </p:txBody>
        </p:sp>
        <p:sp>
          <p:nvSpPr>
            <p:cNvPr id="45" name="橢圓 44">
              <a:extLst>
                <a:ext uri="{FF2B5EF4-FFF2-40B4-BE49-F238E27FC236}">
                  <a16:creationId xmlns:a16="http://schemas.microsoft.com/office/drawing/2014/main" id="{2CC573B7-CE6F-43B1-954C-B2690901F18C}"/>
                </a:ext>
              </a:extLst>
            </p:cNvPr>
            <p:cNvSpPr/>
            <p:nvPr/>
          </p:nvSpPr>
          <p:spPr>
            <a:xfrm>
              <a:off x="2392812" y="2864370"/>
              <a:ext cx="477195" cy="4409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TW" sz="3500" b="1" dirty="0">
                  <a:latin typeface="Times New Roman" panose="02020603050405020304" pitchFamily="18" charset="0"/>
                  <a:ea typeface="標楷體" panose="03000509000000000000" pitchFamily="65" charset="-120"/>
                </a:rPr>
                <a:t>3</a:t>
              </a:r>
              <a:endParaRPr lang="zh-TW" altLang="en-US" sz="3500" b="1" dirty="0">
                <a:latin typeface="Times New Roman" panose="02020603050405020304" pitchFamily="18" charset="0"/>
                <a:ea typeface="標楷體" panose="03000509000000000000" pitchFamily="65" charset="-120"/>
              </a:endParaRPr>
            </a:p>
          </p:txBody>
        </p:sp>
      </p:grpSp>
    </p:spTree>
    <p:extLst>
      <p:ext uri="{BB962C8B-B14F-4D97-AF65-F5344CB8AC3E}">
        <p14:creationId xmlns:p14="http://schemas.microsoft.com/office/powerpoint/2010/main" val="10330686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5484939" y="2060669"/>
            <a:ext cx="1028637" cy="103377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0" name="任意多边形 19"/>
          <p:cNvSpPr/>
          <p:nvPr/>
        </p:nvSpPr>
        <p:spPr>
          <a:xfrm rot="2700000">
            <a:off x="-2095382" y="209360"/>
            <a:ext cx="6410492" cy="6427355"/>
          </a:xfrm>
          <a:custGeom>
            <a:avLst/>
            <a:gdLst>
              <a:gd name="connsiteX0" fmla="*/ 0 w 6410492"/>
              <a:gd name="connsiteY0" fmla="*/ 1578016 h 6427355"/>
              <a:gd name="connsiteX1" fmla="*/ 1146670 w 6410492"/>
              <a:gd name="connsiteY1" fmla="*/ 431345 h 6427355"/>
              <a:gd name="connsiteX2" fmla="*/ 1146671 w 6410492"/>
              <a:gd name="connsiteY2" fmla="*/ 431345 h 6427355"/>
              <a:gd name="connsiteX3" fmla="*/ 1578016 w 6410492"/>
              <a:gd name="connsiteY3" fmla="*/ 0 h 6427355"/>
              <a:gd name="connsiteX4" fmla="*/ 5764900 w 6410492"/>
              <a:gd name="connsiteY4" fmla="*/ 0 h 6427355"/>
              <a:gd name="connsiteX5" fmla="*/ 6410492 w 6410492"/>
              <a:gd name="connsiteY5" fmla="*/ 645592 h 6427355"/>
              <a:gd name="connsiteX6" fmla="*/ 6410491 w 6410492"/>
              <a:gd name="connsiteY6" fmla="*/ 4866202 h 6427355"/>
              <a:gd name="connsiteX7" fmla="*/ 4849339 w 6410492"/>
              <a:gd name="connsiteY7" fmla="*/ 6427355 h 6427355"/>
              <a:gd name="connsiteX8" fmla="*/ 4238944 w 6410492"/>
              <a:gd name="connsiteY8" fmla="*/ 5816960 h 6427355"/>
              <a:gd name="connsiteX9" fmla="*/ 4238943 w 6410492"/>
              <a:gd name="connsiteY9" fmla="*/ 2171546 h 6427355"/>
              <a:gd name="connsiteX10" fmla="*/ 593530 w 6410492"/>
              <a:gd name="connsiteY10" fmla="*/ 2171546 h 64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492" h="6427355">
                <a:moveTo>
                  <a:pt x="0" y="1578016"/>
                </a:moveTo>
                <a:lnTo>
                  <a:pt x="1146670" y="431345"/>
                </a:lnTo>
                <a:lnTo>
                  <a:pt x="1146671" y="431345"/>
                </a:lnTo>
                <a:lnTo>
                  <a:pt x="1578016" y="0"/>
                </a:lnTo>
                <a:lnTo>
                  <a:pt x="5764900" y="0"/>
                </a:lnTo>
                <a:cubicBezTo>
                  <a:pt x="6121450" y="0"/>
                  <a:pt x="6410492" y="289042"/>
                  <a:pt x="6410492" y="645592"/>
                </a:cubicBezTo>
                <a:lnTo>
                  <a:pt x="6410491" y="4866202"/>
                </a:lnTo>
                <a:lnTo>
                  <a:pt x="4849339" y="6427355"/>
                </a:lnTo>
                <a:lnTo>
                  <a:pt x="4238944" y="5816960"/>
                </a:lnTo>
                <a:lnTo>
                  <a:pt x="4238943" y="2171546"/>
                </a:lnTo>
                <a:lnTo>
                  <a:pt x="593530" y="2171546"/>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6" name="任意多边形 5"/>
          <p:cNvSpPr/>
          <p:nvPr/>
        </p:nvSpPr>
        <p:spPr>
          <a:xfrm rot="2700000">
            <a:off x="1827643" y="44906"/>
            <a:ext cx="3850328" cy="3869559"/>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2" name="任意多边形 11"/>
          <p:cNvSpPr/>
          <p:nvPr/>
        </p:nvSpPr>
        <p:spPr>
          <a:xfrm rot="18900000" flipH="1">
            <a:off x="11660632" y="5888846"/>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3" name="文本框 12"/>
          <p:cNvSpPr txBox="1"/>
          <p:nvPr/>
        </p:nvSpPr>
        <p:spPr>
          <a:xfrm>
            <a:off x="6148614" y="3328693"/>
            <a:ext cx="2492990" cy="830997"/>
          </a:xfrm>
          <a:prstGeom prst="rect">
            <a:avLst/>
          </a:prstGeom>
          <a:noFill/>
        </p:spPr>
        <p:txBody>
          <a:bodyPr wrap="none" rtlCol="0">
            <a:spAutoFit/>
            <a:scene3d>
              <a:camera prst="orthographicFront"/>
              <a:lightRig rig="threePt" dir="t"/>
            </a:scene3d>
            <a:sp3d contourW="12700"/>
          </a:bodyPr>
          <a:lstStyle/>
          <a:p>
            <a:r>
              <a:rPr lang="en-US" altLang="zh-CN" sz="4800" dirty="0">
                <a:solidFill>
                  <a:schemeClr val="accent1"/>
                </a:solidFill>
                <a:latin typeface="Times New Roman" panose="02020603050405020304" pitchFamily="18" charset="0"/>
                <a:ea typeface="標楷體" panose="03000509000000000000" pitchFamily="65" charset="-120"/>
              </a:rPr>
              <a:t>PART 0</a:t>
            </a:r>
            <a:r>
              <a:rPr lang="en-US" altLang="zh-TW" sz="4800" dirty="0">
                <a:solidFill>
                  <a:schemeClr val="accent1"/>
                </a:solidFill>
                <a:latin typeface="Times New Roman" panose="02020603050405020304" pitchFamily="18" charset="0"/>
                <a:ea typeface="標楷體" panose="03000509000000000000" pitchFamily="65" charset="-120"/>
              </a:rPr>
              <a:t>3</a:t>
            </a:r>
            <a:endParaRPr lang="zh-CN" altLang="en-US" sz="4800" dirty="0">
              <a:solidFill>
                <a:schemeClr val="accent1"/>
              </a:solidFill>
              <a:latin typeface="Times New Roman" panose="02020603050405020304" pitchFamily="18" charset="0"/>
              <a:ea typeface="標楷體" panose="03000509000000000000" pitchFamily="65" charset="-120"/>
            </a:endParaRPr>
          </a:p>
        </p:txBody>
      </p:sp>
      <p:sp>
        <p:nvSpPr>
          <p:cNvPr id="14" name="文本框 13"/>
          <p:cNvSpPr txBox="1"/>
          <p:nvPr/>
        </p:nvSpPr>
        <p:spPr>
          <a:xfrm>
            <a:off x="6110513" y="4131820"/>
            <a:ext cx="4824101" cy="707886"/>
          </a:xfrm>
          <a:prstGeom prst="rect">
            <a:avLst/>
          </a:prstGeom>
          <a:noFill/>
        </p:spPr>
        <p:txBody>
          <a:bodyPr wrap="square" rtlCol="0">
            <a:spAutoFit/>
            <a:scene3d>
              <a:camera prst="orthographicFront"/>
              <a:lightRig rig="threePt" dir="t"/>
            </a:scene3d>
            <a:sp3d contourW="12700"/>
          </a:bodyPr>
          <a:lstStyle/>
          <a:p>
            <a:r>
              <a:rPr lang="zh-TW" altLang="en-US" sz="4000" b="1" dirty="0">
                <a:solidFill>
                  <a:schemeClr val="accent3"/>
                </a:solidFill>
                <a:latin typeface="Times New Roman" panose="02020603050405020304" pitchFamily="18" charset="0"/>
                <a:ea typeface="標楷體" panose="03000509000000000000" pitchFamily="65" charset="-120"/>
              </a:rPr>
              <a:t>研究方法與進行步驟</a:t>
            </a:r>
          </a:p>
        </p:txBody>
      </p:sp>
      <p:sp>
        <p:nvSpPr>
          <p:cNvPr id="17" name="任意多边形 16"/>
          <p:cNvSpPr/>
          <p:nvPr/>
        </p:nvSpPr>
        <p:spPr>
          <a:xfrm rot="2700000">
            <a:off x="9435201" y="912906"/>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任意多边形 17"/>
          <p:cNvSpPr/>
          <p:nvPr/>
        </p:nvSpPr>
        <p:spPr>
          <a:xfrm rot="2700000">
            <a:off x="10767277" y="5635597"/>
            <a:ext cx="602495" cy="605504"/>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Tree>
    <p:extLst>
      <p:ext uri="{BB962C8B-B14F-4D97-AF65-F5344CB8AC3E}">
        <p14:creationId xmlns:p14="http://schemas.microsoft.com/office/powerpoint/2010/main" val="2549243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4910975" y="1744288"/>
            <a:ext cx="2905153" cy="664221"/>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grpSp>
        <p:nvGrpSpPr>
          <p:cNvPr id="31" name="群組 30">
            <a:extLst>
              <a:ext uri="{FF2B5EF4-FFF2-40B4-BE49-F238E27FC236}">
                <a16:creationId xmlns:a16="http://schemas.microsoft.com/office/drawing/2014/main" id="{2F803D9D-7BF2-47E3-8053-E32E6A6B6D78}"/>
              </a:ext>
            </a:extLst>
          </p:cNvPr>
          <p:cNvGrpSpPr/>
          <p:nvPr/>
        </p:nvGrpSpPr>
        <p:grpSpPr>
          <a:xfrm>
            <a:off x="-102618" y="10205"/>
            <a:ext cx="7965915" cy="923330"/>
            <a:chOff x="-102618" y="10205"/>
            <a:chExt cx="7965915" cy="923330"/>
          </a:xfrm>
        </p:grpSpPr>
        <p:grpSp>
          <p:nvGrpSpPr>
            <p:cNvPr id="32" name="群組 31">
              <a:extLst>
                <a:ext uri="{FF2B5EF4-FFF2-40B4-BE49-F238E27FC236}">
                  <a16:creationId xmlns:a16="http://schemas.microsoft.com/office/drawing/2014/main" id="{8FF19E74-2BC8-42D3-83D1-E741AED3D165}"/>
                </a:ext>
              </a:extLst>
            </p:cNvPr>
            <p:cNvGrpSpPr/>
            <p:nvPr/>
          </p:nvGrpSpPr>
          <p:grpSpPr>
            <a:xfrm>
              <a:off x="99493" y="10205"/>
              <a:ext cx="7763804" cy="923330"/>
              <a:chOff x="99493" y="10205"/>
              <a:chExt cx="7763804" cy="923330"/>
            </a:xfrm>
          </p:grpSpPr>
          <p:sp>
            <p:nvSpPr>
              <p:cNvPr id="34" name="文本框 17">
                <a:extLst>
                  <a:ext uri="{FF2B5EF4-FFF2-40B4-BE49-F238E27FC236}">
                    <a16:creationId xmlns:a16="http://schemas.microsoft.com/office/drawing/2014/main" id="{73C312A4-5C63-45FC-98D7-A397CEE0EAB2}"/>
                  </a:ext>
                </a:extLst>
              </p:cNvPr>
              <p:cNvSpPr txBox="1"/>
              <p:nvPr/>
            </p:nvSpPr>
            <p:spPr>
              <a:xfrm>
                <a:off x="1446156" y="10205"/>
                <a:ext cx="6417141" cy="923330"/>
              </a:xfrm>
              <a:prstGeom prst="rect">
                <a:avLst/>
              </a:prstGeom>
              <a:noFill/>
            </p:spPr>
            <p:txBody>
              <a:bodyPr wrap="none" rtlCol="0">
                <a:spAutoFit/>
                <a:scene3d>
                  <a:camera prst="orthographicFront"/>
                  <a:lightRig rig="threePt" dir="t"/>
                </a:scene3d>
                <a:sp3d contourW="12700"/>
              </a:bodyPr>
              <a:lstStyle/>
              <a:p>
                <a:r>
                  <a:rPr lang="zh-TW" altLang="en-US" sz="5400" b="1" dirty="0">
                    <a:solidFill>
                      <a:schemeClr val="accent3"/>
                    </a:solidFill>
                    <a:latin typeface="Times New Roman" panose="02020603050405020304" pitchFamily="18" charset="0"/>
                    <a:ea typeface="標楷體" panose="03000509000000000000" pitchFamily="65" charset="-120"/>
                  </a:rPr>
                  <a:t>研究方法與進行步驟</a:t>
                </a:r>
              </a:p>
            </p:txBody>
          </p:sp>
          <p:sp>
            <p:nvSpPr>
              <p:cNvPr id="36" name="任意多边形 47">
                <a:extLst>
                  <a:ext uri="{FF2B5EF4-FFF2-40B4-BE49-F238E27FC236}">
                    <a16:creationId xmlns:a16="http://schemas.microsoft.com/office/drawing/2014/main" id="{5EA6ECF1-99D1-46D1-B1E0-48E284B13BF7}"/>
                  </a:ext>
                </a:extLst>
              </p:cNvPr>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33" name="任意多边形 48">
              <a:extLst>
                <a:ext uri="{FF2B5EF4-FFF2-40B4-BE49-F238E27FC236}">
                  <a16:creationId xmlns:a16="http://schemas.microsoft.com/office/drawing/2014/main" id="{40A959DE-CF6E-46D1-A30C-5C779C61B66F}"/>
                </a:ext>
              </a:extLst>
            </p:cNvPr>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sp>
        <p:nvSpPr>
          <p:cNvPr id="37" name="矩形 36">
            <a:extLst>
              <a:ext uri="{FF2B5EF4-FFF2-40B4-BE49-F238E27FC236}">
                <a16:creationId xmlns:a16="http://schemas.microsoft.com/office/drawing/2014/main" id="{AC01B541-DCE4-47CE-996F-E8ADA9802EAF}"/>
              </a:ext>
            </a:extLst>
          </p:cNvPr>
          <p:cNvSpPr/>
          <p:nvPr/>
        </p:nvSpPr>
        <p:spPr>
          <a:xfrm>
            <a:off x="728489" y="1264320"/>
            <a:ext cx="4182486" cy="599395"/>
          </a:xfrm>
          <a:prstGeom prst="rect">
            <a:avLst/>
          </a:prstGeom>
        </p:spPr>
        <p:txBody>
          <a:bodyPr wrap="square">
            <a:spAutoFit/>
            <a:scene3d>
              <a:camera prst="orthographicFront"/>
              <a:lightRig rig="threePt" dir="t"/>
            </a:scene3d>
            <a:sp3d contourW="12700"/>
          </a:bodyPr>
          <a:lstStyle/>
          <a:p>
            <a:pPr>
              <a:lnSpc>
                <a:spcPct val="120000"/>
              </a:lnSpc>
            </a:pPr>
            <a:r>
              <a:rPr lang="zh-TW" altLang="en-US" sz="3000" b="1" dirty="0">
                <a:solidFill>
                  <a:schemeClr val="tx1">
                    <a:lumMod val="65000"/>
                    <a:lumOff val="35000"/>
                  </a:schemeClr>
                </a:solidFill>
                <a:latin typeface="Times New Roman" panose="02020603050405020304" pitchFamily="18" charset="0"/>
                <a:ea typeface="標楷體" panose="03000509000000000000" pitchFamily="65" charset="-120"/>
              </a:rPr>
              <a:t>資料來源</a:t>
            </a:r>
            <a:r>
              <a:rPr lang="en-US" altLang="zh-TW" sz="3000" b="1" dirty="0">
                <a:solidFill>
                  <a:schemeClr val="tx1">
                    <a:lumMod val="65000"/>
                    <a:lumOff val="35000"/>
                  </a:schemeClr>
                </a:solidFill>
                <a:latin typeface="Times New Roman" panose="02020603050405020304" pitchFamily="18" charset="0"/>
                <a:ea typeface="標楷體" panose="03000509000000000000" pitchFamily="65" charset="-120"/>
              </a:rPr>
              <a:t>-APTOS</a:t>
            </a:r>
            <a:r>
              <a:rPr lang="zh-TW" altLang="en-US" sz="3000" b="1" dirty="0">
                <a:solidFill>
                  <a:schemeClr val="tx1">
                    <a:lumMod val="65000"/>
                    <a:lumOff val="35000"/>
                  </a:schemeClr>
                </a:solidFill>
                <a:latin typeface="Times New Roman" panose="02020603050405020304" pitchFamily="18" charset="0"/>
                <a:ea typeface="標楷體" panose="03000509000000000000" pitchFamily="65" charset="-120"/>
              </a:rPr>
              <a:t>介紹</a:t>
            </a:r>
            <a:endParaRPr lang="zh-CN" altLang="en-US" sz="3000" b="1" dirty="0">
              <a:solidFill>
                <a:schemeClr val="tx1">
                  <a:lumMod val="65000"/>
                  <a:lumOff val="35000"/>
                </a:schemeClr>
              </a:solidFill>
              <a:latin typeface="Times New Roman" panose="02020603050405020304" pitchFamily="18" charset="0"/>
              <a:ea typeface="標楷體" panose="03000509000000000000" pitchFamily="65" charset="-120"/>
            </a:endParaRPr>
          </a:p>
        </p:txBody>
      </p:sp>
      <p:pic>
        <p:nvPicPr>
          <p:cNvPr id="19" name="圖片 18">
            <a:extLst>
              <a:ext uri="{FF2B5EF4-FFF2-40B4-BE49-F238E27FC236}">
                <a16:creationId xmlns:a16="http://schemas.microsoft.com/office/drawing/2014/main" id="{E8C75983-2AF0-43F4-9377-CA1C1E8A4756}"/>
              </a:ext>
            </a:extLst>
          </p:cNvPr>
          <p:cNvPicPr>
            <a:picLocks noChangeAspect="1"/>
          </p:cNvPicPr>
          <p:nvPr/>
        </p:nvPicPr>
        <p:blipFill>
          <a:blip r:embed="rId3"/>
          <a:stretch>
            <a:fillRect/>
          </a:stretch>
        </p:blipFill>
        <p:spPr>
          <a:xfrm>
            <a:off x="728489" y="2157530"/>
            <a:ext cx="3005627" cy="1325141"/>
          </a:xfrm>
          <a:prstGeom prst="rect">
            <a:avLst/>
          </a:prstGeom>
        </p:spPr>
      </p:pic>
      <p:sp>
        <p:nvSpPr>
          <p:cNvPr id="20" name="矩形 19">
            <a:extLst>
              <a:ext uri="{FF2B5EF4-FFF2-40B4-BE49-F238E27FC236}">
                <a16:creationId xmlns:a16="http://schemas.microsoft.com/office/drawing/2014/main" id="{A3033C31-9614-4ECE-8483-F008610F8A83}"/>
              </a:ext>
            </a:extLst>
          </p:cNvPr>
          <p:cNvSpPr/>
          <p:nvPr/>
        </p:nvSpPr>
        <p:spPr>
          <a:xfrm>
            <a:off x="3837299" y="2076398"/>
            <a:ext cx="7957658" cy="3284874"/>
          </a:xfrm>
          <a:prstGeom prst="rect">
            <a:avLst/>
          </a:prstGeom>
        </p:spPr>
        <p:txBody>
          <a:bodyPr wrap="square">
            <a:spAutoFit/>
            <a:scene3d>
              <a:camera prst="orthographicFront"/>
              <a:lightRig rig="threePt" dir="t"/>
            </a:scene3d>
            <a:sp3d contourW="12700"/>
          </a:bodyPr>
          <a:lstStyle/>
          <a:p>
            <a:pPr>
              <a:lnSpc>
                <a:spcPct val="120000"/>
              </a:lnSpc>
            </a:pPr>
            <a:r>
              <a:rPr lang="zh-TW" altLang="en-US" sz="2500" dirty="0">
                <a:latin typeface="Times New Roman" panose="02020603050405020304" pitchFamily="18" charset="0"/>
                <a:ea typeface="標楷體" panose="03000509000000000000" pitchFamily="65" charset="-120"/>
              </a:rPr>
              <a:t>亞太遠程眼科學會</a:t>
            </a:r>
            <a:r>
              <a:rPr lang="en-US" altLang="zh-TW" sz="2500" dirty="0">
                <a:latin typeface="Times New Roman" panose="02020603050405020304" pitchFamily="18" charset="0"/>
                <a:ea typeface="標楷體" panose="03000509000000000000" pitchFamily="65" charset="-120"/>
              </a:rPr>
              <a:t>(APTOS) : </a:t>
            </a:r>
            <a:r>
              <a:rPr lang="zh-TW" altLang="en-US" sz="2500" dirty="0">
                <a:latin typeface="Times New Roman" panose="02020603050405020304" pitchFamily="18" charset="0"/>
                <a:ea typeface="標楷體" panose="03000509000000000000" pitchFamily="65" charset="-120"/>
              </a:rPr>
              <a:t>是亞太地區由一群優秀的遠程眼科專家於</a:t>
            </a:r>
            <a:r>
              <a:rPr lang="en-US" altLang="zh-TW" sz="2500" dirty="0">
                <a:latin typeface="Times New Roman" panose="02020603050405020304" pitchFamily="18" charset="0"/>
                <a:ea typeface="標楷體" panose="03000509000000000000" pitchFamily="65" charset="-120"/>
              </a:rPr>
              <a:t>2016</a:t>
            </a:r>
            <a:r>
              <a:rPr lang="zh-TW" altLang="en-US" sz="2500" dirty="0">
                <a:latin typeface="Times New Roman" panose="02020603050405020304" pitchFamily="18" charset="0"/>
                <a:ea typeface="標楷體" panose="03000509000000000000" pitchFamily="65" charset="-120"/>
              </a:rPr>
              <a:t>年創立的，旨意在將臨床醫生、研究人員、技術人員、機構和組織聯合起來，形成一個聯盟，促進遠程眼科的溝通、交流和合作。他提供了一個平台，讓醫科護理活遠程醫療人員可以在這個平台分享知識並進行合作，以便在整個地區提供高效、便捷、和高質量的全民眼科護理。</a:t>
            </a:r>
          </a:p>
        </p:txBody>
      </p:sp>
      <p:sp>
        <p:nvSpPr>
          <p:cNvPr id="24" name="文字方塊 23">
            <a:extLst>
              <a:ext uri="{FF2B5EF4-FFF2-40B4-BE49-F238E27FC236}">
                <a16:creationId xmlns:a16="http://schemas.microsoft.com/office/drawing/2014/main" id="{2E2BD97B-2C52-4F97-9980-0040C90FF303}"/>
              </a:ext>
            </a:extLst>
          </p:cNvPr>
          <p:cNvSpPr txBox="1"/>
          <p:nvPr/>
        </p:nvSpPr>
        <p:spPr>
          <a:xfrm>
            <a:off x="728489" y="5888582"/>
            <a:ext cx="10687541" cy="646331"/>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遠程醫學</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 </a:t>
            </a:r>
            <a:r>
              <a:rPr lang="en-US" altLang="zh-TW" dirty="0" err="1">
                <a:latin typeface="標楷體" panose="03000509000000000000" pitchFamily="65" charset="-120"/>
                <a:ea typeface="標楷體" panose="03000509000000000000" pitchFamily="65" charset="-120"/>
              </a:rPr>
              <a:t>telemedicince</a:t>
            </a:r>
            <a:r>
              <a:rPr lang="zh-TW" altLang="en-US" dirty="0">
                <a:latin typeface="標楷體" panose="03000509000000000000" pitchFamily="65" charset="-120"/>
                <a:ea typeface="標楷體" panose="03000509000000000000" pitchFamily="65" charset="-120"/>
              </a:rPr>
              <a:t> </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 </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 是使用遠距溝通技術（</a:t>
            </a:r>
            <a:r>
              <a:rPr lang="en-US" altLang="zh-TW" dirty="0">
                <a:latin typeface="標楷體" panose="03000509000000000000" pitchFamily="65" charset="-120"/>
                <a:ea typeface="標楷體" panose="03000509000000000000" pitchFamily="65" charset="-120"/>
              </a:rPr>
              <a:t>telecommunication</a:t>
            </a:r>
            <a:r>
              <a:rPr lang="zh-TW" altLang="en-US" dirty="0">
                <a:latin typeface="標楷體" panose="03000509000000000000" pitchFamily="65" charset="-120"/>
                <a:ea typeface="標楷體" panose="03000509000000000000" pitchFamily="65" charset="-120"/>
              </a:rPr>
              <a:t>），讓醫師能不需和患者面對</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面即可做遠距的診療。</a:t>
            </a:r>
          </a:p>
        </p:txBody>
      </p:sp>
    </p:spTree>
    <p:extLst>
      <p:ext uri="{BB962C8B-B14F-4D97-AF65-F5344CB8AC3E}">
        <p14:creationId xmlns:p14="http://schemas.microsoft.com/office/powerpoint/2010/main" val="2045328989"/>
      </p:ext>
    </p:extLst>
  </p:cSld>
  <p:clrMapOvr>
    <a:masterClrMapping/>
  </p:clrMapOvr>
</p:sld>
</file>

<file path=ppt/theme/theme1.xml><?xml version="1.0" encoding="utf-8"?>
<a:theme xmlns:a="http://schemas.openxmlformats.org/drawingml/2006/main" name="www.2ppt.com">
  <a:themeElements>
    <a:clrScheme name="自定义 1">
      <a:dk1>
        <a:srgbClr val="000000"/>
      </a:dk1>
      <a:lt1>
        <a:srgbClr val="FFFFFF"/>
      </a:lt1>
      <a:dk2>
        <a:srgbClr val="000000"/>
      </a:dk2>
      <a:lt2>
        <a:srgbClr val="FFFFFF"/>
      </a:lt2>
      <a:accent1>
        <a:srgbClr val="4B8E95"/>
      </a:accent1>
      <a:accent2>
        <a:srgbClr val="000000"/>
      </a:accent2>
      <a:accent3>
        <a:srgbClr val="4B5050"/>
      </a:accent3>
      <a:accent4>
        <a:srgbClr val="91969B"/>
      </a:accent4>
      <a:accent5>
        <a:srgbClr val="4B5050"/>
      </a:accent5>
      <a:accent6>
        <a:srgbClr val="91969B"/>
      </a:accent6>
      <a:hlink>
        <a:srgbClr val="F33B48"/>
      </a:hlink>
      <a:folHlink>
        <a:srgbClr val="FFC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2338</TotalTime>
  <Words>3467</Words>
  <Application>Microsoft Office PowerPoint</Application>
  <PresentationFormat>寬螢幕</PresentationFormat>
  <Paragraphs>339</Paragraphs>
  <Slides>49</Slides>
  <Notes>49</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49</vt:i4>
      </vt:variant>
    </vt:vector>
  </HeadingPairs>
  <TitlesOfParts>
    <vt:vector size="58" baseType="lpstr">
      <vt:lpstr>等线</vt:lpstr>
      <vt:lpstr>阿里巴巴普惠体 L</vt:lpstr>
      <vt:lpstr>阿里巴巴普惠体 M</vt:lpstr>
      <vt:lpstr>標楷體</vt:lpstr>
      <vt:lpstr>Arial</vt:lpstr>
      <vt:lpstr>Calibri</vt:lpstr>
      <vt:lpstr>Times New Roman</vt:lpstr>
      <vt:lpstr>Wingdings</vt:lpstr>
      <vt:lpstr>www.2ppt.com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dc:description/>
  <cp:lastModifiedBy>景順 林</cp:lastModifiedBy>
  <cp:revision>146</cp:revision>
  <dcterms:created xsi:type="dcterms:W3CDTF">2021-06-28T00:59:57Z</dcterms:created>
  <dcterms:modified xsi:type="dcterms:W3CDTF">2021-12-25T03:10:04Z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7A7DA513078843EA9486CE55D88D1844</vt:lpwstr>
  </property>
  <property fmtid="{D5CDD505-2E9C-101B-9397-08002B2CF9AE}" pid="3" name="KSOProductBuildVer">
    <vt:lpwstr>2052-11.1.0.10495</vt:lpwstr>
  </property>
</Properties>
</file>